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85" r:id="rId4"/>
    <p:sldId id="259" r:id="rId5"/>
    <p:sldId id="275" r:id="rId6"/>
    <p:sldId id="258" r:id="rId7"/>
    <p:sldId id="260" r:id="rId8"/>
    <p:sldId id="288" r:id="rId9"/>
    <p:sldId id="289" r:id="rId10"/>
    <p:sldId id="261" r:id="rId11"/>
    <p:sldId id="262" r:id="rId12"/>
    <p:sldId id="263" r:id="rId13"/>
    <p:sldId id="264" r:id="rId14"/>
    <p:sldId id="265" r:id="rId15"/>
    <p:sldId id="266" r:id="rId16"/>
    <p:sldId id="274" r:id="rId17"/>
    <p:sldId id="284" r:id="rId18"/>
    <p:sldId id="267" r:id="rId19"/>
    <p:sldId id="268" r:id="rId20"/>
    <p:sldId id="270" r:id="rId21"/>
    <p:sldId id="278" r:id="rId22"/>
    <p:sldId id="286" r:id="rId23"/>
    <p:sldId id="271" r:id="rId24"/>
    <p:sldId id="276" r:id="rId25"/>
    <p:sldId id="277" r:id="rId26"/>
    <p:sldId id="287" r:id="rId27"/>
    <p:sldId id="280" r:id="rId28"/>
    <p:sldId id="272" r:id="rId29"/>
    <p:sldId id="283"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p:restoredTop sz="79592"/>
  </p:normalViewPr>
  <p:slideViewPr>
    <p:cSldViewPr snapToGrid="0" snapToObjects="1">
      <p:cViewPr varScale="1">
        <p:scale>
          <a:sx n="100" d="100"/>
          <a:sy n="100" d="100"/>
        </p:scale>
        <p:origin x="1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595BE-B35A-A344-8D07-D9A96DD446E0}" type="datetimeFigureOut">
              <a:rPr lang="en-US" smtClean="0"/>
              <a:t>2/29/24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08C76-A209-4949-9BA5-9FDB78A7C114}" type="slidenum">
              <a:rPr lang="en-US" smtClean="0"/>
              <a:t>‹#›</a:t>
            </a:fld>
            <a:endParaRPr lang="en-US"/>
          </a:p>
        </p:txBody>
      </p:sp>
    </p:spTree>
    <p:extLst>
      <p:ext uri="{BB962C8B-B14F-4D97-AF65-F5344CB8AC3E}">
        <p14:creationId xmlns:p14="http://schemas.microsoft.com/office/powerpoint/2010/main" val="208390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a:t>
            </a:fld>
            <a:endParaRPr lang="en-US"/>
          </a:p>
        </p:txBody>
      </p:sp>
    </p:spTree>
    <p:extLst>
      <p:ext uri="{BB962C8B-B14F-4D97-AF65-F5344CB8AC3E}">
        <p14:creationId xmlns:p14="http://schemas.microsoft.com/office/powerpoint/2010/main" val="267035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can’t really move up the hierarchy until you hit the lower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impressions matter. It is very hard to re-assert yourself as a code leader if you've been there. Your goal within the first 10 seconds of walking in to that room is to establish the above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Are you running this code/rapid? (or not)</a:t>
            </a:r>
          </a:p>
          <a:p>
            <a:r>
              <a:rPr lang="en-US" dirty="0"/>
              <a:t>Signal to everyone that you will be the point person </a:t>
            </a:r>
          </a:p>
          <a:p>
            <a:r>
              <a:rPr lang="en-US" dirty="0"/>
              <a:t>Signal to everyone that you want their input, and they are valued for what they might notice. </a:t>
            </a:r>
          </a:p>
          <a:p>
            <a:r>
              <a:rPr lang="en-US" dirty="0"/>
              <a:t>Set the proper tone (calm, collected, and in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10</a:t>
            </a:fld>
            <a:endParaRPr lang="en-US"/>
          </a:p>
        </p:txBody>
      </p:sp>
    </p:spTree>
    <p:extLst>
      <p:ext uri="{BB962C8B-B14F-4D97-AF65-F5344CB8AC3E}">
        <p14:creationId xmlns:p14="http://schemas.microsoft.com/office/powerpoint/2010/main" val="162926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respond? </a:t>
            </a:r>
          </a:p>
          <a:p>
            <a:endParaRPr lang="en-US" dirty="0"/>
          </a:p>
          <a:p>
            <a:r>
              <a:rPr lang="en-US" dirty="0"/>
              <a:t>If someone IS already running it – that’s OK.  They often want to hand over. If they don’t, make yourself useful.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just need to commit to saying this. Loudly, right when you enter the door.</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11</a:t>
            </a:fld>
            <a:endParaRPr lang="en-US"/>
          </a:p>
        </p:txBody>
      </p:sp>
    </p:spTree>
    <p:extLst>
      <p:ext uri="{BB962C8B-B14F-4D97-AF65-F5344CB8AC3E}">
        <p14:creationId xmlns:p14="http://schemas.microsoft.com/office/powerpoint/2010/main" val="262564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foot over groin because it’s too tempting to do things at the groin</a:t>
            </a:r>
          </a:p>
          <a:p>
            <a:endParaRPr lang="en-US" dirty="0"/>
          </a:p>
          <a:p>
            <a:r>
              <a:rPr lang="en-US" dirty="0"/>
              <a:t>Park yourself at the foot of the bed (do NOT do any tasks unless there are &lt;4 people present)</a:t>
            </a:r>
          </a:p>
          <a:p>
            <a:r>
              <a:rPr lang="en-US" dirty="0"/>
              <a:t>feet in a power pose</a:t>
            </a:r>
          </a:p>
          <a:p>
            <a:r>
              <a:rPr lang="en-US" dirty="0"/>
              <a:t>+/-ACLS card in front of you. </a:t>
            </a:r>
          </a:p>
          <a:p>
            <a:r>
              <a:rPr lang="en-US" dirty="0"/>
              <a:t>Direct traffic. </a:t>
            </a:r>
          </a:p>
          <a:p>
            <a:r>
              <a:rPr lang="en-US" dirty="0"/>
              <a:t>If someone asks for a task you agree with, say "Yes, &lt;repeat it&gt;" - all commands are coming from you. </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12</a:t>
            </a:fld>
            <a:endParaRPr lang="en-US"/>
          </a:p>
        </p:txBody>
      </p:sp>
    </p:spTree>
    <p:extLst>
      <p:ext uri="{BB962C8B-B14F-4D97-AF65-F5344CB8AC3E}">
        <p14:creationId xmlns:p14="http://schemas.microsoft.com/office/powerpoint/2010/main" val="104188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call for quiet to lower the noise level. Have folks step out if too crowded – you control the environment</a:t>
            </a:r>
          </a:p>
        </p:txBody>
      </p:sp>
      <p:sp>
        <p:nvSpPr>
          <p:cNvPr id="4" name="Slide Number Placeholder 3"/>
          <p:cNvSpPr>
            <a:spLocks noGrp="1"/>
          </p:cNvSpPr>
          <p:nvPr>
            <p:ph type="sldNum" sz="quarter" idx="5"/>
          </p:nvPr>
        </p:nvSpPr>
        <p:spPr/>
        <p:txBody>
          <a:bodyPr/>
          <a:lstStyle/>
          <a:p>
            <a:fld id="{1FC08C76-A209-4949-9BA5-9FDB78A7C114}" type="slidenum">
              <a:rPr lang="en-US" smtClean="0"/>
              <a:t>13</a:t>
            </a:fld>
            <a:endParaRPr lang="en-US"/>
          </a:p>
        </p:txBody>
      </p:sp>
    </p:spTree>
    <p:extLst>
      <p:ext uri="{BB962C8B-B14F-4D97-AF65-F5344CB8AC3E}">
        <p14:creationId xmlns:p14="http://schemas.microsoft.com/office/powerpoint/2010/main" val="182773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point of the bottom two? </a:t>
            </a:r>
          </a:p>
          <a:p>
            <a:endParaRPr lang="en-US" dirty="0"/>
          </a:p>
          <a:p>
            <a:r>
              <a:rPr lang="en-US" dirty="0"/>
              <a:t>Think of motivational interviewing with a patient.. You NEVER want to argue. You want to direct. Do the same thing here. You are directing a competent team of professionals who could do a pretty good job running a code on their own (they do in lots of places). Don’t break the machine – you want to productively guide it. </a:t>
            </a:r>
          </a:p>
        </p:txBody>
      </p:sp>
      <p:sp>
        <p:nvSpPr>
          <p:cNvPr id="4" name="Slide Number Placeholder 3"/>
          <p:cNvSpPr>
            <a:spLocks noGrp="1"/>
          </p:cNvSpPr>
          <p:nvPr>
            <p:ph type="sldNum" sz="quarter" idx="5"/>
          </p:nvPr>
        </p:nvSpPr>
        <p:spPr/>
        <p:txBody>
          <a:bodyPr/>
          <a:lstStyle/>
          <a:p>
            <a:fld id="{1FC08C76-A209-4949-9BA5-9FDB78A7C114}" type="slidenum">
              <a:rPr lang="en-US" smtClean="0"/>
              <a:t>14</a:t>
            </a:fld>
            <a:endParaRPr lang="en-US"/>
          </a:p>
        </p:txBody>
      </p:sp>
    </p:spTree>
    <p:extLst>
      <p:ext uri="{BB962C8B-B14F-4D97-AF65-F5344CB8AC3E}">
        <p14:creationId xmlns:p14="http://schemas.microsoft.com/office/powerpoint/2010/main" val="422852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have much more </a:t>
            </a:r>
            <a:r>
              <a:rPr lang="en-US" sz="1200" kern="1200" dirty="0" err="1">
                <a:solidFill>
                  <a:schemeClr val="tx1"/>
                </a:solidFill>
                <a:effectLst/>
                <a:latin typeface="+mn-lt"/>
                <a:ea typeface="+mn-ea"/>
                <a:cs typeface="+mn-cs"/>
              </a:rPr>
              <a:t>cummulative</a:t>
            </a:r>
            <a:r>
              <a:rPr lang="en-US" sz="1200" kern="1200" dirty="0">
                <a:solidFill>
                  <a:schemeClr val="tx1"/>
                </a:solidFill>
                <a:effectLst/>
                <a:latin typeface="+mn-lt"/>
                <a:ea typeface="+mn-ea"/>
                <a:cs typeface="+mn-cs"/>
              </a:rPr>
              <a:t> experience there - the pharmacists all know all the medication doses off the top of their heads. The charge nurses know the delegation of roles and troubleshoot equipment. RT will generally just handle the airway.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How many of you did mock codes in medical school? I think we still do some in residency? Unlike those – RNs are RNs (and the best of them), RTs are RTs, and pharmacists are pharmacists. </a:t>
            </a:r>
            <a:r>
              <a:rPr lang="en-US" dirty="0">
                <a:solidFill>
                  <a:srgbClr val="FF0000"/>
                </a:solidFill>
              </a:rPr>
              <a:t>You can focus on the big picture. </a:t>
            </a:r>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15</a:t>
            </a:fld>
            <a:endParaRPr lang="en-US"/>
          </a:p>
        </p:txBody>
      </p:sp>
    </p:spTree>
    <p:extLst>
      <p:ext uri="{BB962C8B-B14F-4D97-AF65-F5344CB8AC3E}">
        <p14:creationId xmlns:p14="http://schemas.microsoft.com/office/powerpoint/2010/main" val="35502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only have so much credibility. </a:t>
            </a:r>
          </a:p>
          <a:p>
            <a:endParaRPr lang="en-US" dirty="0"/>
          </a:p>
          <a:p>
            <a:r>
              <a:rPr lang="en-US" dirty="0"/>
              <a:t>Jim Orme could walk into a room and tell people to quack like a duck and they would – us; it’s more limited. </a:t>
            </a:r>
          </a:p>
        </p:txBody>
      </p:sp>
      <p:sp>
        <p:nvSpPr>
          <p:cNvPr id="4" name="Slide Number Placeholder 3"/>
          <p:cNvSpPr>
            <a:spLocks noGrp="1"/>
          </p:cNvSpPr>
          <p:nvPr>
            <p:ph type="sldNum" sz="quarter" idx="5"/>
          </p:nvPr>
        </p:nvSpPr>
        <p:spPr/>
        <p:txBody>
          <a:bodyPr/>
          <a:lstStyle/>
          <a:p>
            <a:fld id="{1FC08C76-A209-4949-9BA5-9FDB78A7C114}" type="slidenum">
              <a:rPr lang="en-US" smtClean="0"/>
              <a:t>17</a:t>
            </a:fld>
            <a:endParaRPr lang="en-US"/>
          </a:p>
        </p:txBody>
      </p:sp>
    </p:spTree>
    <p:extLst>
      <p:ext uri="{BB962C8B-B14F-4D97-AF65-F5344CB8AC3E}">
        <p14:creationId xmlns:p14="http://schemas.microsoft.com/office/powerpoint/2010/main" val="1086159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don’t want house md at your code. Don’t try to diagnose lupus in a code. </a:t>
            </a:r>
          </a:p>
          <a:p>
            <a:endParaRPr lang="en-US" dirty="0"/>
          </a:p>
          <a:p>
            <a:r>
              <a:rPr lang="en-US" dirty="0"/>
              <a:t>The rest is whatever (people will be fired up about all sorts of things, but they don't matter). It’s a bonus if you figure out why they coded, but it’s a small, small minority where the etiology is not blindingly obvious but is also easily reversible.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18</a:t>
            </a:fld>
            <a:endParaRPr lang="en-US"/>
          </a:p>
        </p:txBody>
      </p:sp>
    </p:spTree>
    <p:extLst>
      <p:ext uri="{BB962C8B-B14F-4D97-AF65-F5344CB8AC3E}">
        <p14:creationId xmlns:p14="http://schemas.microsoft.com/office/powerpoint/2010/main" val="25941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possible exception of an ABG, do not wait on labs to tell you if a patient needs to go to an ICU</a:t>
            </a:r>
          </a:p>
          <a:p>
            <a:endParaRPr lang="en-US" dirty="0"/>
          </a:p>
          <a:p>
            <a:r>
              <a:rPr lang="en-US" dirty="0"/>
              <a:t>if nursing cares are prohibitively intensive</a:t>
            </a:r>
          </a:p>
        </p:txBody>
      </p:sp>
      <p:sp>
        <p:nvSpPr>
          <p:cNvPr id="4" name="Slide Number Placeholder 3"/>
          <p:cNvSpPr>
            <a:spLocks noGrp="1"/>
          </p:cNvSpPr>
          <p:nvPr>
            <p:ph type="sldNum" sz="quarter" idx="5"/>
          </p:nvPr>
        </p:nvSpPr>
        <p:spPr/>
        <p:txBody>
          <a:bodyPr/>
          <a:lstStyle/>
          <a:p>
            <a:fld id="{1FC08C76-A209-4949-9BA5-9FDB78A7C114}" type="slidenum">
              <a:rPr lang="en-US" smtClean="0"/>
              <a:t>19</a:t>
            </a:fld>
            <a:endParaRPr lang="en-US"/>
          </a:p>
        </p:txBody>
      </p:sp>
    </p:spTree>
    <p:extLst>
      <p:ext uri="{BB962C8B-B14F-4D97-AF65-F5344CB8AC3E}">
        <p14:creationId xmlns:p14="http://schemas.microsoft.com/office/powerpoint/2010/main" val="3814851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same version of this in every ED syncope patient </a:t>
            </a:r>
          </a:p>
        </p:txBody>
      </p:sp>
      <p:sp>
        <p:nvSpPr>
          <p:cNvPr id="4" name="Slide Number Placeholder 3"/>
          <p:cNvSpPr>
            <a:spLocks noGrp="1"/>
          </p:cNvSpPr>
          <p:nvPr>
            <p:ph type="sldNum" sz="quarter" idx="5"/>
          </p:nvPr>
        </p:nvSpPr>
        <p:spPr/>
        <p:txBody>
          <a:bodyPr/>
          <a:lstStyle/>
          <a:p>
            <a:fld id="{1FC08C76-A209-4949-9BA5-9FDB78A7C114}" type="slidenum">
              <a:rPr lang="en-US" smtClean="0"/>
              <a:t>20</a:t>
            </a:fld>
            <a:endParaRPr lang="en-US"/>
          </a:p>
        </p:txBody>
      </p:sp>
    </p:spTree>
    <p:extLst>
      <p:ext uri="{BB962C8B-B14F-4D97-AF65-F5344CB8AC3E}">
        <p14:creationId xmlns:p14="http://schemas.microsoft.com/office/powerpoint/2010/main" val="288979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Hypotheses – many less codes due to the course and outcomes associated with COVID related codes and changes to the makeup of the code teams. </a:t>
            </a:r>
          </a:p>
          <a:p>
            <a:endParaRPr lang="en-US" dirty="0"/>
          </a:p>
          <a:p>
            <a:r>
              <a:rPr lang="en-US" dirty="0"/>
              <a:t>Possibly more rapid responses? </a:t>
            </a:r>
          </a:p>
          <a:p>
            <a:endParaRPr lang="en-US" dirty="0"/>
          </a:p>
          <a:p>
            <a:r>
              <a:rPr lang="en-US" dirty="0"/>
              <a:t>how many have been at a code this year? 1? 5? (There are a lot less, I think, because of COVID. And there was a period when the codes that did occur didn’t include medicine residents/interns)</a:t>
            </a:r>
          </a:p>
          <a:p>
            <a:r>
              <a:rPr lang="en-US" dirty="0"/>
              <a:t>-how many *** rapid response? </a:t>
            </a:r>
          </a:p>
          <a:p>
            <a:r>
              <a:rPr lang="en-US" dirty="0"/>
              <a:t>-how many have run a rapid response or code? How many have been involved in the decision-making</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a:t>
            </a:fld>
            <a:endParaRPr lang="en-US"/>
          </a:p>
        </p:txBody>
      </p:sp>
    </p:spTree>
    <p:extLst>
      <p:ext uri="{BB962C8B-B14F-4D97-AF65-F5344CB8AC3E}">
        <p14:creationId xmlns:p14="http://schemas.microsoft.com/office/powerpoint/2010/main" val="200421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same version of this in every ED syncope patient </a:t>
            </a:r>
          </a:p>
          <a:p>
            <a:endParaRPr lang="en-US" dirty="0"/>
          </a:p>
          <a:p>
            <a:r>
              <a:rPr lang="en-US" dirty="0"/>
              <a:t>Imagine you get worse and worse </a:t>
            </a:r>
          </a:p>
        </p:txBody>
      </p:sp>
      <p:sp>
        <p:nvSpPr>
          <p:cNvPr id="4" name="Slide Number Placeholder 3"/>
          <p:cNvSpPr>
            <a:spLocks noGrp="1"/>
          </p:cNvSpPr>
          <p:nvPr>
            <p:ph type="sldNum" sz="quarter" idx="5"/>
          </p:nvPr>
        </p:nvSpPr>
        <p:spPr/>
        <p:txBody>
          <a:bodyPr/>
          <a:lstStyle/>
          <a:p>
            <a:fld id="{1FC08C76-A209-4949-9BA5-9FDB78A7C114}" type="slidenum">
              <a:rPr lang="en-US" smtClean="0"/>
              <a:t>21</a:t>
            </a:fld>
            <a:endParaRPr lang="en-US"/>
          </a:p>
        </p:txBody>
      </p:sp>
    </p:spTree>
    <p:extLst>
      <p:ext uri="{BB962C8B-B14F-4D97-AF65-F5344CB8AC3E}">
        <p14:creationId xmlns:p14="http://schemas.microsoft.com/office/powerpoint/2010/main" val="271015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Literally every abnormal vital sign or lab value starts with H</a:t>
            </a:r>
          </a:p>
        </p:txBody>
      </p:sp>
      <p:sp>
        <p:nvSpPr>
          <p:cNvPr id="4" name="Slide Number Placeholder 3"/>
          <p:cNvSpPr>
            <a:spLocks noGrp="1"/>
          </p:cNvSpPr>
          <p:nvPr>
            <p:ph type="sldNum" sz="quarter" idx="5"/>
          </p:nvPr>
        </p:nvSpPr>
        <p:spPr/>
        <p:txBody>
          <a:bodyPr/>
          <a:lstStyle/>
          <a:p>
            <a:fld id="{1FC08C76-A209-4949-9BA5-9FDB78A7C114}" type="slidenum">
              <a:rPr lang="en-US" smtClean="0"/>
              <a:t>22</a:t>
            </a:fld>
            <a:endParaRPr lang="en-US"/>
          </a:p>
        </p:txBody>
      </p:sp>
    </p:spTree>
    <p:extLst>
      <p:ext uri="{BB962C8B-B14F-4D97-AF65-F5344CB8AC3E}">
        <p14:creationId xmlns:p14="http://schemas.microsoft.com/office/powerpoint/2010/main" val="144138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Hospitals vary in that some allow only RNs, some allow RNs and staff. Some allow families to call RRTs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Widely variable level of experience – if you think how often on specialty rotations “I don’t really understand this but I’m worried I’m missing something”… Imagine a new nurse?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24</a:t>
            </a:fld>
            <a:endParaRPr lang="en-US"/>
          </a:p>
        </p:txBody>
      </p:sp>
    </p:spTree>
    <p:extLst>
      <p:ext uri="{BB962C8B-B14F-4D97-AF65-F5344CB8AC3E}">
        <p14:creationId xmlns:p14="http://schemas.microsoft.com/office/powerpoint/2010/main" val="786088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miss fine V Fib. </a:t>
            </a:r>
          </a:p>
          <a:p>
            <a:pPr lvl="1"/>
            <a:r>
              <a:rPr lang="en-US" dirty="0"/>
              <a:t>This is harder than you think</a:t>
            </a:r>
          </a:p>
          <a:p>
            <a:pPr lvl="1"/>
            <a:endParaRPr lang="en-US" dirty="0"/>
          </a:p>
          <a:p>
            <a:pPr lvl="1"/>
            <a:r>
              <a:rPr lang="en-US" dirty="0"/>
              <a:t>Have someone bring the tele strip to all RRTs or code that occur when someone is monitored</a:t>
            </a:r>
          </a:p>
          <a:p>
            <a:pPr lvl="1"/>
            <a:endParaRPr lang="en-US" dirty="0"/>
          </a:p>
          <a:p>
            <a:pPr lvl="1"/>
            <a:r>
              <a:rPr lang="en-US" dirty="0"/>
              <a:t>People who code on monitored units generally don’t go straight to Asystole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26</a:t>
            </a:fld>
            <a:endParaRPr lang="en-US"/>
          </a:p>
        </p:txBody>
      </p:sp>
    </p:spTree>
    <p:extLst>
      <p:ext uri="{BB962C8B-B14F-4D97-AF65-F5344CB8AC3E}">
        <p14:creationId xmlns:p14="http://schemas.microsoft.com/office/powerpoint/2010/main" val="1564252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sucks, especially in the case where it seemed preventable.</a:t>
            </a:r>
          </a:p>
        </p:txBody>
      </p:sp>
      <p:sp>
        <p:nvSpPr>
          <p:cNvPr id="4" name="Slide Number Placeholder 3"/>
          <p:cNvSpPr>
            <a:spLocks noGrp="1"/>
          </p:cNvSpPr>
          <p:nvPr>
            <p:ph type="sldNum" sz="quarter" idx="5"/>
          </p:nvPr>
        </p:nvSpPr>
        <p:spPr/>
        <p:txBody>
          <a:bodyPr/>
          <a:lstStyle/>
          <a:p>
            <a:fld id="{1FC08C76-A209-4949-9BA5-9FDB78A7C114}" type="slidenum">
              <a:rPr lang="en-US" smtClean="0"/>
              <a:t>28</a:t>
            </a:fld>
            <a:endParaRPr lang="en-US"/>
          </a:p>
        </p:txBody>
      </p:sp>
    </p:spTree>
    <p:extLst>
      <p:ext uri="{BB962C8B-B14F-4D97-AF65-F5344CB8AC3E}">
        <p14:creationId xmlns:p14="http://schemas.microsoft.com/office/powerpoint/2010/main" val="341047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29</a:t>
            </a:fld>
            <a:endParaRPr lang="en-US"/>
          </a:p>
        </p:txBody>
      </p:sp>
    </p:spTree>
    <p:extLst>
      <p:ext uri="{BB962C8B-B14F-4D97-AF65-F5344CB8AC3E}">
        <p14:creationId xmlns:p14="http://schemas.microsoft.com/office/powerpoint/2010/main" val="106006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30</a:t>
            </a:fld>
            <a:endParaRPr lang="en-US"/>
          </a:p>
        </p:txBody>
      </p:sp>
    </p:spTree>
    <p:extLst>
      <p:ext uri="{BB962C8B-B14F-4D97-AF65-F5344CB8AC3E}">
        <p14:creationId xmlns:p14="http://schemas.microsoft.com/office/powerpoint/2010/main" val="65308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Stochastic modeling of code blue frequency and resident call schedules predicting probable number of code blue events for a typical first-year resident (based on known event rates and annual resident code team obligations). Bold line is the predicted average, and dotted lines represent the predicted range.</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3</a:t>
            </a:fld>
            <a:endParaRPr lang="en-US"/>
          </a:p>
        </p:txBody>
      </p:sp>
    </p:spTree>
    <p:extLst>
      <p:ext uri="{BB962C8B-B14F-4D97-AF65-F5344CB8AC3E}">
        <p14:creationId xmlns:p14="http://schemas.microsoft.com/office/powerpoint/2010/main" val="172585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Absolutely normal to be freaked out about doing it. Why? (What is so scary about it). </a:t>
            </a:r>
          </a:p>
          <a:p>
            <a:endParaRPr lang="en-US" sz="1200" kern="1200" dirty="0">
              <a:solidFill>
                <a:schemeClr val="tx1"/>
              </a:solidFill>
              <a:effectLst/>
              <a:latin typeface="+mn-lt"/>
              <a:ea typeface="+mn-ea"/>
              <a:cs typeface="+mn-cs"/>
            </a:endParaRPr>
          </a:p>
          <a:p>
            <a:pPr marL="171450" indent="-171450">
              <a:buFont typeface="Symbol" pitchFamily="2" charset="2"/>
              <a:buChar char="Þ"/>
            </a:pPr>
            <a:r>
              <a:rPr lang="en-US" sz="1200" kern="1200" dirty="0">
                <a:solidFill>
                  <a:schemeClr val="tx1"/>
                </a:solidFill>
                <a:effectLst/>
                <a:latin typeface="+mn-lt"/>
                <a:ea typeface="+mn-ea"/>
                <a:cs typeface="+mn-cs"/>
              </a:rPr>
              <a:t>codes: often, someone is dying in a violent way </a:t>
            </a:r>
          </a:p>
          <a:p>
            <a:pPr marL="171450" indent="-171450">
              <a:buFont typeface="Symbol" pitchFamily="2" charset="2"/>
              <a:buChar char="Þ"/>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Þ"/>
              <a:tabLst/>
              <a:defRPr/>
            </a:pPr>
            <a:r>
              <a:rPr lang="en-US" sz="1200" kern="1200" dirty="0">
                <a:solidFill>
                  <a:schemeClr val="tx1"/>
                </a:solidFill>
                <a:effectLst/>
                <a:latin typeface="+mn-lt"/>
                <a:ea typeface="+mn-ea"/>
                <a:cs typeface="+mn-cs"/>
              </a:rPr>
              <a:t> by nature, some of you may not have a lot of experience or comfort taking this role. Reflect: if you're the type that is by nature quieter, how are you going to establish yourself as in control? </a:t>
            </a:r>
          </a:p>
          <a:p>
            <a:r>
              <a:rPr lang="en-US" sz="1200" kern="1200" dirty="0">
                <a:solidFill>
                  <a:schemeClr val="tx1"/>
                </a:solidFill>
                <a:effectLst/>
                <a:latin typeface="+mn-lt"/>
                <a:ea typeface="+mn-ea"/>
                <a:cs typeface="+mn-cs"/>
              </a:rPr>
              <a:t>=&gt; you're on display. you're ultimately responsible for the decisions you make. your attending is not going to (generally) be there to stop you from making the wrong call. You can help this by knowing your stuff and utilizing your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 there can be a power dynamic between the resident and either the primary team (if they are there) or the charge RNs/code teams (who have more experience that we do). I will give you hints to navigate these</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4</a:t>
            </a:fld>
            <a:endParaRPr lang="en-US"/>
          </a:p>
        </p:txBody>
      </p:sp>
    </p:spTree>
    <p:extLst>
      <p:ext uri="{BB962C8B-B14F-4D97-AF65-F5344CB8AC3E}">
        <p14:creationId xmlns:p14="http://schemas.microsoft.com/office/powerpoint/2010/main" val="52554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code that went really well</a:t>
            </a:r>
          </a:p>
          <a:p>
            <a:r>
              <a:rPr lang="en-US" dirty="0"/>
              <a:t>Think of one that didn’t </a:t>
            </a:r>
          </a:p>
          <a:p>
            <a:r>
              <a:rPr lang="en-US" dirty="0"/>
              <a:t>Keep those in mind as we talk. </a:t>
            </a: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5</a:t>
            </a:fld>
            <a:endParaRPr lang="en-US"/>
          </a:p>
        </p:txBody>
      </p:sp>
    </p:spTree>
    <p:extLst>
      <p:ext uri="{BB962C8B-B14F-4D97-AF65-F5344CB8AC3E}">
        <p14:creationId xmlns:p14="http://schemas.microsoft.com/office/powerpoint/2010/main" val="15867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 ]move this to another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6</a:t>
            </a:fld>
            <a:endParaRPr lang="en-US"/>
          </a:p>
        </p:txBody>
      </p:sp>
    </p:spTree>
    <p:extLst>
      <p:ext uri="{BB962C8B-B14F-4D97-AF65-F5344CB8AC3E}">
        <p14:creationId xmlns:p14="http://schemas.microsoft.com/office/powerpoint/2010/main" val="37043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going to go in to a room with ~10+ other people who, in general, you don't know and who don't know you. </a:t>
            </a:r>
          </a:p>
          <a:p>
            <a:r>
              <a:rPr lang="en-US" dirty="0"/>
              <a:t>They don't know if you're a genius or an idiot (though they do know you're not super experienced).</a:t>
            </a:r>
          </a:p>
          <a:p>
            <a:r>
              <a:rPr lang="en-US" dirty="0"/>
              <a:t>You have to assemble into a team to adapt to the constraints of the situation </a:t>
            </a:r>
          </a:p>
          <a:p>
            <a:r>
              <a:rPr lang="en-US" dirty="0"/>
              <a:t>Everyone is stressed, it is an emergency. </a:t>
            </a:r>
          </a:p>
          <a:p>
            <a:endParaRPr lang="en-US" dirty="0"/>
          </a:p>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7</a:t>
            </a:fld>
            <a:endParaRPr lang="en-US"/>
          </a:p>
        </p:txBody>
      </p:sp>
    </p:spTree>
    <p:extLst>
      <p:ext uri="{BB962C8B-B14F-4D97-AF65-F5344CB8AC3E}">
        <p14:creationId xmlns:p14="http://schemas.microsoft.com/office/powerpoint/2010/main" val="32054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almost always where teams struggle </a:t>
            </a:r>
          </a:p>
          <a:p>
            <a:endParaRPr lang="en-US" dirty="0"/>
          </a:p>
          <a:p>
            <a:r>
              <a:rPr lang="en-US" dirty="0"/>
              <a:t>ACLS algorithms: </a:t>
            </a:r>
          </a:p>
          <a:p>
            <a:pPr marL="914400" lvl="1" indent="-457200">
              <a:buFont typeface="+mj-lt"/>
              <a:buAutoNum type="arabicPeriod"/>
            </a:pPr>
            <a:r>
              <a:rPr lang="en-US" dirty="0"/>
              <a:t>not that complex</a:t>
            </a:r>
          </a:p>
          <a:p>
            <a:pPr marL="914400" lvl="1" indent="-457200">
              <a:buFont typeface="+mj-lt"/>
              <a:buAutoNum type="arabicPeriod"/>
            </a:pPr>
            <a:r>
              <a:rPr lang="en-US" dirty="0"/>
              <a:t>there are cards in the code carts</a:t>
            </a:r>
          </a:p>
          <a:p>
            <a:pPr marL="914400" lvl="1" indent="-457200">
              <a:buFont typeface="+mj-lt"/>
              <a:buAutoNum type="arabicPeriod"/>
            </a:pPr>
            <a:r>
              <a:rPr lang="en-US" dirty="0"/>
              <a:t>there will be ~5+ other people there who know ACLS like the back of their hand*</a:t>
            </a:r>
          </a:p>
          <a:p>
            <a:pPr lvl="1"/>
            <a:endParaRPr lang="en-US" dirty="0"/>
          </a:p>
          <a:p>
            <a:r>
              <a:rPr lang="en-US" dirty="0"/>
              <a:t>RRTs can be medical complex, but the key decisions are simple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Sociology lens. Why? The medicine isn't that hard (not that easy, either) - but a lecture isn't the right place to review it. I will end with some medical hints because I can't resist. </a:t>
            </a:r>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8</a:t>
            </a:fld>
            <a:endParaRPr lang="en-US"/>
          </a:p>
        </p:txBody>
      </p:sp>
    </p:spTree>
    <p:extLst>
      <p:ext uri="{BB962C8B-B14F-4D97-AF65-F5344CB8AC3E}">
        <p14:creationId xmlns:p14="http://schemas.microsoft.com/office/powerpoint/2010/main" val="422048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almost always where teams struggle </a:t>
            </a:r>
          </a:p>
          <a:p>
            <a:endParaRPr lang="en-US" dirty="0"/>
          </a:p>
          <a:p>
            <a:r>
              <a:rPr lang="en-US" dirty="0"/>
              <a:t>ACLS algorithms: </a:t>
            </a:r>
          </a:p>
          <a:p>
            <a:pPr marL="914400" lvl="1" indent="-457200">
              <a:buFont typeface="+mj-lt"/>
              <a:buAutoNum type="arabicPeriod"/>
            </a:pPr>
            <a:r>
              <a:rPr lang="en-US" dirty="0"/>
              <a:t>not that complex</a:t>
            </a:r>
          </a:p>
          <a:p>
            <a:pPr marL="914400" lvl="1" indent="-457200">
              <a:buFont typeface="+mj-lt"/>
              <a:buAutoNum type="arabicPeriod"/>
            </a:pPr>
            <a:r>
              <a:rPr lang="en-US" dirty="0"/>
              <a:t>there are cards in the code carts</a:t>
            </a:r>
          </a:p>
          <a:p>
            <a:pPr marL="914400" lvl="1" indent="-457200">
              <a:buFont typeface="+mj-lt"/>
              <a:buAutoNum type="arabicPeriod"/>
            </a:pPr>
            <a:r>
              <a:rPr lang="en-US" dirty="0"/>
              <a:t>there will be ~5+ other people there who know ACLS like the back of their hand*</a:t>
            </a:r>
          </a:p>
          <a:p>
            <a:pPr lvl="1"/>
            <a:endParaRPr lang="en-US" dirty="0"/>
          </a:p>
          <a:p>
            <a:r>
              <a:rPr lang="en-US" dirty="0"/>
              <a:t>RRTs can be medical complex, but the key decisions are simple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Sociology lens. Why? The medicine isn't that hard (not that easy, either) - but a lecture isn't the right place to review it. I will end with some medical hints because I can't resist. </a:t>
            </a:r>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9</a:t>
            </a:fld>
            <a:endParaRPr lang="en-US"/>
          </a:p>
        </p:txBody>
      </p:sp>
    </p:spTree>
    <p:extLst>
      <p:ext uri="{BB962C8B-B14F-4D97-AF65-F5344CB8AC3E}">
        <p14:creationId xmlns:p14="http://schemas.microsoft.com/office/powerpoint/2010/main" val="364963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1638-419A-FD48-AE10-270129A73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2DEE8F-21B2-4541-B133-BF17248D6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BAAA1-9412-E944-B691-34726DE19F8E}"/>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1C5601FB-1175-3F42-B19F-7C5B5FBD3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7AB14-89F1-2944-BA58-EBCAEFE6A41D}"/>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5366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72FD-13AA-2044-B8B4-B384368ADA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F33CC-EED8-784B-A342-A99810A5A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5D7B8-A90B-5241-ACFA-C97E1D028ACC}"/>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AC48D75B-D811-234F-8904-FA0A2FDB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6C20F-1C16-7544-B1A3-306EB820E908}"/>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81612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514E1-0326-DA4C-BC54-FE03C90EC0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DD1C6-2FB2-AE4A-BC15-A6CFBB1EF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B54A9-7BEF-B142-B631-8AE33C40BE26}"/>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AE6C75F1-1863-8A48-8CBC-784B0998B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06917-39AA-EC4C-9126-394F830186E5}"/>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2545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EB25-F747-EF4F-8F3F-07E79C1D3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0B02B-D851-234F-9CBE-227A89537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FA009-3C27-3E4A-ABDF-895748CE7A42}"/>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57CDEC15-DC9D-3D44-8F01-F591C4180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00450-4CF9-1A46-8AA3-0A02FBD860A4}"/>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94606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2B61-4472-8648-83A4-F57A1E292F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E63ED-5410-D448-BADC-575475056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63870-2B15-F148-AB9B-2AE6C06E7ED8}"/>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A0E99C1D-9AEF-F34A-8C26-EE1AB1540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A203D-2A7A-C943-90C5-E4A9A8B0D235}"/>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27879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04EB-0F76-AB4D-B6AD-A39439D26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6A7C9-C687-4A4D-97A5-9D442218D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EAC7C-A0AE-4244-997A-8EDC5BE44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F8A39-9395-3749-89E5-7BB0D5ABEB22}"/>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6" name="Footer Placeholder 5">
            <a:extLst>
              <a:ext uri="{FF2B5EF4-FFF2-40B4-BE49-F238E27FC236}">
                <a16:creationId xmlns:a16="http://schemas.microsoft.com/office/drawing/2014/main" id="{BBE523D9-D22D-7E46-97DB-7EB71A100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1F0DC-FF7F-EA45-90E4-13D6B488AF3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11239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C060-6430-BE43-80E3-16C0ADCFD1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1E0D5-9F64-244A-908F-455FEC1EC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35DE6-F0D5-D044-B257-1B883C2B9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F43447-2DC9-5541-9133-8ECC3AFC6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726CD-ED77-B244-AF40-B62A8A46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F8512-37F2-3445-B596-62F7750F82C2}"/>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8" name="Footer Placeholder 7">
            <a:extLst>
              <a:ext uri="{FF2B5EF4-FFF2-40B4-BE49-F238E27FC236}">
                <a16:creationId xmlns:a16="http://schemas.microsoft.com/office/drawing/2014/main" id="{FCE4B3E5-3ACD-114E-8FF1-B3D73E104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5985D-0AD1-054A-91BD-D9F4EDD4BE2F}"/>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8466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0D2A-E8AC-3E44-9C92-BA6F8A39D1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0FA80-7A93-6E40-9D14-035E9E8B59B6}"/>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4" name="Footer Placeholder 3">
            <a:extLst>
              <a:ext uri="{FF2B5EF4-FFF2-40B4-BE49-F238E27FC236}">
                <a16:creationId xmlns:a16="http://schemas.microsoft.com/office/drawing/2014/main" id="{569B7252-D335-A141-8139-4B13D9F0A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6194B-B0AC-0C43-9107-E89EE4880C7F}"/>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07822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D9CA4-32C0-2144-9830-BAA88ED61BB2}"/>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3" name="Footer Placeholder 2">
            <a:extLst>
              <a:ext uri="{FF2B5EF4-FFF2-40B4-BE49-F238E27FC236}">
                <a16:creationId xmlns:a16="http://schemas.microsoft.com/office/drawing/2014/main" id="{168F03EC-ACDE-FB44-AF5E-3AAF8E8074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8B594-F439-A947-B00D-39D4F421469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245555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7264-2683-9C40-B84A-A68EA06AD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B6A84-1771-B647-9F7E-0311B6779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0C78E-B15A-A84C-A955-50F7CD42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5EBE9-945E-5F4C-AA6E-C2B0A0FDB174}"/>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6" name="Footer Placeholder 5">
            <a:extLst>
              <a:ext uri="{FF2B5EF4-FFF2-40B4-BE49-F238E27FC236}">
                <a16:creationId xmlns:a16="http://schemas.microsoft.com/office/drawing/2014/main" id="{4EE88868-FD9A-C846-9976-AABD389E4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3A9F7-D67C-E444-AAD0-C146DBB06D6C}"/>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36090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7BE6-F595-F94A-A044-9B010067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57D92-BDEB-604A-A1BC-EE15A73DB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B7CA1-61BF-0A43-B9D3-DA742CCEF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6B5B8-AEC2-114A-B916-F57EFD3EF582}"/>
              </a:ext>
            </a:extLst>
          </p:cNvPr>
          <p:cNvSpPr>
            <a:spLocks noGrp="1"/>
          </p:cNvSpPr>
          <p:nvPr>
            <p:ph type="dt" sz="half" idx="10"/>
          </p:nvPr>
        </p:nvSpPr>
        <p:spPr/>
        <p:txBody>
          <a:bodyPr/>
          <a:lstStyle/>
          <a:p>
            <a:fld id="{7812AD5F-BA35-D145-892A-738B7383E3CA}" type="datetimeFigureOut">
              <a:rPr lang="en-US" smtClean="0"/>
              <a:t>2/29/24</a:t>
            </a:fld>
            <a:endParaRPr lang="en-US"/>
          </a:p>
        </p:txBody>
      </p:sp>
      <p:sp>
        <p:nvSpPr>
          <p:cNvPr id="6" name="Footer Placeholder 5">
            <a:extLst>
              <a:ext uri="{FF2B5EF4-FFF2-40B4-BE49-F238E27FC236}">
                <a16:creationId xmlns:a16="http://schemas.microsoft.com/office/drawing/2014/main" id="{915EE1EC-9257-244B-99DA-98D2C1424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7752A-AADE-EA48-B402-2F7D3C5407F3}"/>
              </a:ext>
            </a:extLst>
          </p:cNvPr>
          <p:cNvSpPr>
            <a:spLocks noGrp="1"/>
          </p:cNvSpPr>
          <p:nvPr>
            <p:ph type="sldNum" sz="quarter" idx="12"/>
          </p:nvPr>
        </p:nvSpPr>
        <p:spPr/>
        <p:txBody>
          <a:bodyPr/>
          <a:lstStyle/>
          <a:p>
            <a:fld id="{726F3DD5-25C2-4148-9FE0-C2DBE1D91315}" type="slidenum">
              <a:rPr lang="en-US" smtClean="0"/>
              <a:t>‹#›</a:t>
            </a:fld>
            <a:endParaRPr lang="en-US"/>
          </a:p>
        </p:txBody>
      </p:sp>
    </p:spTree>
    <p:extLst>
      <p:ext uri="{BB962C8B-B14F-4D97-AF65-F5344CB8AC3E}">
        <p14:creationId xmlns:p14="http://schemas.microsoft.com/office/powerpoint/2010/main" val="178874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E891D7-50FA-DD4E-AE56-7BABE2A61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5C5EA-E57A-D542-8DFA-C4D2CB615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64877-7785-C34A-BC8A-6C1962CAB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2AD5F-BA35-D145-892A-738B7383E3CA}" type="datetimeFigureOut">
              <a:rPr lang="en-US" smtClean="0"/>
              <a:t>2/29/24</a:t>
            </a:fld>
            <a:endParaRPr lang="en-US"/>
          </a:p>
        </p:txBody>
      </p:sp>
      <p:sp>
        <p:nvSpPr>
          <p:cNvPr id="5" name="Footer Placeholder 4">
            <a:extLst>
              <a:ext uri="{FF2B5EF4-FFF2-40B4-BE49-F238E27FC236}">
                <a16:creationId xmlns:a16="http://schemas.microsoft.com/office/drawing/2014/main" id="{C0414122-C047-4344-9F82-0C0A0EF23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C3F76-9301-5643-B796-D2D7D49EF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3DD5-25C2-4148-9FE0-C2DBE1D91315}" type="slidenum">
              <a:rPr lang="en-US" smtClean="0"/>
              <a:t>‹#›</a:t>
            </a:fld>
            <a:endParaRPr lang="en-US"/>
          </a:p>
        </p:txBody>
      </p:sp>
    </p:spTree>
    <p:extLst>
      <p:ext uri="{BB962C8B-B14F-4D97-AF65-F5344CB8AC3E}">
        <p14:creationId xmlns:p14="http://schemas.microsoft.com/office/powerpoint/2010/main" val="201017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i.org/10.1016/j.resuscitation.2020.11.01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cbi.nlm.nih.gov/pubmed/2597720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x.doi.org/10.1159%2F00035419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3AB2-D4ED-6E47-88CE-7327EF5051CB}"/>
              </a:ext>
            </a:extLst>
          </p:cNvPr>
          <p:cNvSpPr>
            <a:spLocks noGrp="1"/>
          </p:cNvSpPr>
          <p:nvPr>
            <p:ph type="ctrTitle"/>
          </p:nvPr>
        </p:nvSpPr>
        <p:spPr/>
        <p:txBody>
          <a:bodyPr>
            <a:normAutofit fontScale="90000"/>
          </a:bodyPr>
          <a:lstStyle/>
          <a:p>
            <a:r>
              <a:rPr lang="en-US" dirty="0"/>
              <a:t>How to approach: </a:t>
            </a:r>
            <a:br>
              <a:rPr lang="en-US" dirty="0"/>
            </a:br>
            <a:r>
              <a:rPr lang="en-US" dirty="0"/>
              <a:t>CODE BLUE</a:t>
            </a:r>
            <a:br>
              <a:rPr lang="en-US" dirty="0"/>
            </a:br>
            <a:r>
              <a:rPr lang="en-US" dirty="0"/>
              <a:t>RAPID RESPONSE</a:t>
            </a:r>
          </a:p>
        </p:txBody>
      </p:sp>
      <p:sp>
        <p:nvSpPr>
          <p:cNvPr id="3" name="Subtitle 2">
            <a:extLst>
              <a:ext uri="{FF2B5EF4-FFF2-40B4-BE49-F238E27FC236}">
                <a16:creationId xmlns:a16="http://schemas.microsoft.com/office/drawing/2014/main" id="{4B4EE7F0-6926-E247-9AAC-5BC2DE7990C3}"/>
              </a:ext>
            </a:extLst>
          </p:cNvPr>
          <p:cNvSpPr>
            <a:spLocks noGrp="1"/>
          </p:cNvSpPr>
          <p:nvPr>
            <p:ph type="subTitle" idx="1"/>
          </p:nvPr>
        </p:nvSpPr>
        <p:spPr/>
        <p:txBody>
          <a:bodyPr/>
          <a:lstStyle/>
          <a:p>
            <a:r>
              <a:rPr lang="en-US" dirty="0"/>
              <a:t>Brian Locke</a:t>
            </a:r>
          </a:p>
          <a:p>
            <a:r>
              <a:rPr lang="en-US" dirty="0" err="1"/>
              <a:t>Pulm</a:t>
            </a:r>
            <a:r>
              <a:rPr lang="en-US" dirty="0"/>
              <a:t> / CC Fellow</a:t>
            </a:r>
          </a:p>
        </p:txBody>
      </p:sp>
    </p:spTree>
    <p:extLst>
      <p:ext uri="{BB962C8B-B14F-4D97-AF65-F5344CB8AC3E}">
        <p14:creationId xmlns:p14="http://schemas.microsoft.com/office/powerpoint/2010/main" val="411356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10AF-200B-3945-93CA-6FDF03F9879C}"/>
              </a:ext>
            </a:extLst>
          </p:cNvPr>
          <p:cNvSpPr>
            <a:spLocks noGrp="1"/>
          </p:cNvSpPr>
          <p:nvPr>
            <p:ph type="title"/>
          </p:nvPr>
        </p:nvSpPr>
        <p:spPr/>
        <p:txBody>
          <a:bodyPr/>
          <a:lstStyle/>
          <a:p>
            <a:r>
              <a:rPr lang="en-US" dirty="0"/>
              <a:t>You want to immediately establish…</a:t>
            </a:r>
          </a:p>
        </p:txBody>
      </p:sp>
      <p:pic>
        <p:nvPicPr>
          <p:cNvPr id="4" name="Picture 3">
            <a:extLst>
              <a:ext uri="{FF2B5EF4-FFF2-40B4-BE49-F238E27FC236}">
                <a16:creationId xmlns:a16="http://schemas.microsoft.com/office/drawing/2014/main" id="{ECEFF06D-5939-2D4F-B8AA-7AD67C4237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0875"/>
            <a:ext cx="7010400" cy="4572000"/>
          </a:xfrm>
          <a:prstGeom prst="rect">
            <a:avLst/>
          </a:prstGeom>
        </p:spPr>
      </p:pic>
      <p:sp>
        <p:nvSpPr>
          <p:cNvPr id="5" name="Content Placeholder 2">
            <a:extLst>
              <a:ext uri="{FF2B5EF4-FFF2-40B4-BE49-F238E27FC236}">
                <a16:creationId xmlns:a16="http://schemas.microsoft.com/office/drawing/2014/main" id="{96AFEDD0-6D17-6E40-BC8F-53490A7CCDCB}"/>
              </a:ext>
            </a:extLst>
          </p:cNvPr>
          <p:cNvSpPr>
            <a:spLocks noGrp="1"/>
          </p:cNvSpPr>
          <p:nvPr>
            <p:ph idx="1"/>
          </p:nvPr>
        </p:nvSpPr>
        <p:spPr>
          <a:xfrm>
            <a:off x="7010400" y="2270124"/>
            <a:ext cx="3924300" cy="4351338"/>
          </a:xfrm>
        </p:spPr>
        <p:txBody>
          <a:bodyPr>
            <a:normAutofit fontScale="92500" lnSpcReduction="20000"/>
          </a:bodyPr>
          <a:lstStyle/>
          <a:p>
            <a:r>
              <a:rPr lang="en-US" dirty="0"/>
              <a:t>Collaboration / Trust</a:t>
            </a:r>
          </a:p>
          <a:p>
            <a:pPr marL="0" indent="0">
              <a:buNone/>
            </a:pPr>
            <a:endParaRPr lang="en-US" dirty="0"/>
          </a:p>
          <a:p>
            <a:r>
              <a:rPr lang="en-US" dirty="0"/>
              <a:t>Lower the power distance</a:t>
            </a:r>
          </a:p>
          <a:p>
            <a:endParaRPr lang="en-US" dirty="0"/>
          </a:p>
          <a:p>
            <a:r>
              <a:rPr lang="en-US" dirty="0"/>
              <a:t>Proper tone</a:t>
            </a:r>
          </a:p>
          <a:p>
            <a:endParaRPr lang="en-US" dirty="0"/>
          </a:p>
          <a:p>
            <a:r>
              <a:rPr lang="en-US" dirty="0"/>
              <a:t>Are you the point person (in practice)?</a:t>
            </a:r>
          </a:p>
          <a:p>
            <a:endParaRPr lang="en-US" dirty="0"/>
          </a:p>
          <a:p>
            <a:r>
              <a:rPr lang="en-US" dirty="0"/>
              <a:t>Are you running the code/rapid in theory?</a:t>
            </a:r>
          </a:p>
        </p:txBody>
      </p:sp>
    </p:spTree>
    <p:extLst>
      <p:ext uri="{BB962C8B-B14F-4D97-AF65-F5344CB8AC3E}">
        <p14:creationId xmlns:p14="http://schemas.microsoft.com/office/powerpoint/2010/main" val="26700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F239-70EF-6D4D-B0BB-A0B415A378DE}"/>
              </a:ext>
            </a:extLst>
          </p:cNvPr>
          <p:cNvSpPr>
            <a:spLocks noGrp="1"/>
          </p:cNvSpPr>
          <p:nvPr>
            <p:ph type="title"/>
          </p:nvPr>
        </p:nvSpPr>
        <p:spPr/>
        <p:txBody>
          <a:bodyPr/>
          <a:lstStyle/>
          <a:p>
            <a:r>
              <a:rPr lang="en-US" dirty="0"/>
              <a:t>Step 1: Are you running this code or not?</a:t>
            </a:r>
          </a:p>
        </p:txBody>
      </p:sp>
      <p:sp>
        <p:nvSpPr>
          <p:cNvPr id="3" name="Content Placeholder 2">
            <a:extLst>
              <a:ext uri="{FF2B5EF4-FFF2-40B4-BE49-F238E27FC236}">
                <a16:creationId xmlns:a16="http://schemas.microsoft.com/office/drawing/2014/main" id="{286C1055-248A-E048-8315-025B24798E3A}"/>
              </a:ext>
            </a:extLst>
          </p:cNvPr>
          <p:cNvSpPr>
            <a:spLocks noGrp="1"/>
          </p:cNvSpPr>
          <p:nvPr>
            <p:ph idx="1"/>
          </p:nvPr>
        </p:nvSpPr>
        <p:spPr/>
        <p:txBody>
          <a:bodyPr/>
          <a:lstStyle/>
          <a:p>
            <a:r>
              <a:rPr lang="en-US" dirty="0"/>
              <a:t>"I'm Brian Locke, the resident on the the Code team/RRT. Is anyone running this code?" </a:t>
            </a:r>
          </a:p>
          <a:p>
            <a:endParaRPr lang="en-US" dirty="0"/>
          </a:p>
          <a:p>
            <a:r>
              <a:rPr lang="en-US" dirty="0"/>
              <a:t>“OK, I’m running this code” or “Can I take over?"</a:t>
            </a:r>
          </a:p>
          <a:p>
            <a:endParaRPr lang="en-US" dirty="0"/>
          </a:p>
        </p:txBody>
      </p:sp>
    </p:spTree>
    <p:extLst>
      <p:ext uri="{BB962C8B-B14F-4D97-AF65-F5344CB8AC3E}">
        <p14:creationId xmlns:p14="http://schemas.microsoft.com/office/powerpoint/2010/main" val="7852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3D06-8011-8A4F-8431-1CAA41EC0C8B}"/>
              </a:ext>
            </a:extLst>
          </p:cNvPr>
          <p:cNvSpPr>
            <a:spLocks noGrp="1"/>
          </p:cNvSpPr>
          <p:nvPr>
            <p:ph type="title"/>
          </p:nvPr>
        </p:nvSpPr>
        <p:spPr/>
        <p:txBody>
          <a:bodyPr>
            <a:normAutofit fontScale="90000"/>
          </a:bodyPr>
          <a:lstStyle/>
          <a:p>
            <a:r>
              <a:rPr lang="en-US" dirty="0"/>
              <a:t>Step 2. Signal that you will be the point person </a:t>
            </a: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3645342F-CE1C-8641-A857-3B9C2E5032AE}"/>
              </a:ext>
            </a:extLst>
          </p:cNvPr>
          <p:cNvPicPr>
            <a:picLocks noChangeAspect="1"/>
          </p:cNvPicPr>
          <p:nvPr/>
        </p:nvPicPr>
        <p:blipFill>
          <a:blip r:embed="rId3"/>
          <a:stretch>
            <a:fillRect/>
          </a:stretch>
        </p:blipFill>
        <p:spPr>
          <a:xfrm>
            <a:off x="3105150" y="1285875"/>
            <a:ext cx="4762500" cy="5207000"/>
          </a:xfrm>
          <a:prstGeom prst="rect">
            <a:avLst/>
          </a:prstGeom>
        </p:spPr>
      </p:pic>
      <p:sp>
        <p:nvSpPr>
          <p:cNvPr id="6" name="Rectangle 5">
            <a:extLst>
              <a:ext uri="{FF2B5EF4-FFF2-40B4-BE49-F238E27FC236}">
                <a16:creationId xmlns:a16="http://schemas.microsoft.com/office/drawing/2014/main" id="{C258CF5C-5690-0442-81F8-0DDCD4BBCD8D}"/>
              </a:ext>
            </a:extLst>
          </p:cNvPr>
          <p:cNvSpPr/>
          <p:nvPr/>
        </p:nvSpPr>
        <p:spPr>
          <a:xfrm>
            <a:off x="4907848" y="5247888"/>
            <a:ext cx="1498600" cy="1235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4BEAF8-0873-0240-9B67-641574E2EB07}"/>
              </a:ext>
            </a:extLst>
          </p:cNvPr>
          <p:cNvSpPr/>
          <p:nvPr/>
        </p:nvSpPr>
        <p:spPr>
          <a:xfrm>
            <a:off x="6658225" y="6308209"/>
            <a:ext cx="5056384" cy="369332"/>
          </a:xfrm>
          <a:prstGeom prst="rect">
            <a:avLst/>
          </a:prstGeom>
        </p:spPr>
        <p:txBody>
          <a:bodyPr wrap="none">
            <a:spAutoFit/>
          </a:bodyPr>
          <a:lstStyle/>
          <a:p>
            <a:r>
              <a:rPr lang="en-US" dirty="0">
                <a:hlinkClick r:id="rId4"/>
              </a:rPr>
              <a:t>https://doi.org/10.1016/j.resuscitation.2020.11.018</a:t>
            </a:r>
            <a:endParaRPr lang="en-US" dirty="0"/>
          </a:p>
        </p:txBody>
      </p:sp>
    </p:spTree>
    <p:extLst>
      <p:ext uri="{BB962C8B-B14F-4D97-AF65-F5344CB8AC3E}">
        <p14:creationId xmlns:p14="http://schemas.microsoft.com/office/powerpoint/2010/main" val="291439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33B5-8B48-D94D-855D-AA3BD878A319}"/>
              </a:ext>
            </a:extLst>
          </p:cNvPr>
          <p:cNvSpPr>
            <a:spLocks noGrp="1"/>
          </p:cNvSpPr>
          <p:nvPr>
            <p:ph type="title"/>
          </p:nvPr>
        </p:nvSpPr>
        <p:spPr/>
        <p:txBody>
          <a:bodyPr/>
          <a:lstStyle/>
          <a:p>
            <a:r>
              <a:rPr lang="en-US" dirty="0"/>
              <a:t>Step 3: Set the proper tone - constructive</a:t>
            </a:r>
          </a:p>
        </p:txBody>
      </p:sp>
      <p:sp>
        <p:nvSpPr>
          <p:cNvPr id="3" name="Content Placeholder 2">
            <a:extLst>
              <a:ext uri="{FF2B5EF4-FFF2-40B4-BE49-F238E27FC236}">
                <a16:creationId xmlns:a16="http://schemas.microsoft.com/office/drawing/2014/main" id="{8251F972-52AD-8346-A533-2F8D576B0D60}"/>
              </a:ext>
            </a:extLst>
          </p:cNvPr>
          <p:cNvSpPr>
            <a:spLocks noGrp="1"/>
          </p:cNvSpPr>
          <p:nvPr>
            <p:ph idx="1"/>
          </p:nvPr>
        </p:nvSpPr>
        <p:spPr>
          <a:xfrm>
            <a:off x="838200" y="1825625"/>
            <a:ext cx="5168900" cy="4351338"/>
          </a:xfrm>
        </p:spPr>
        <p:txBody>
          <a:bodyPr/>
          <a:lstStyle/>
          <a:p>
            <a:r>
              <a:rPr lang="en-US" dirty="0"/>
              <a:t>Calm, collected, and in control</a:t>
            </a:r>
          </a:p>
          <a:p>
            <a:r>
              <a:rPr lang="en-US" dirty="0"/>
              <a:t>Modulate your voice; no yelling</a:t>
            </a:r>
          </a:p>
          <a:p>
            <a:r>
              <a:rPr lang="en-US" dirty="0"/>
              <a:t>Coach, don’t reprimand. </a:t>
            </a:r>
          </a:p>
          <a:p>
            <a:r>
              <a:rPr lang="en-US" dirty="0"/>
              <a:t>Give encouragement.</a:t>
            </a:r>
          </a:p>
          <a:p>
            <a:endParaRPr lang="en-US" dirty="0"/>
          </a:p>
        </p:txBody>
      </p:sp>
    </p:spTree>
    <p:extLst>
      <p:ext uri="{BB962C8B-B14F-4D97-AF65-F5344CB8AC3E}">
        <p14:creationId xmlns:p14="http://schemas.microsoft.com/office/powerpoint/2010/main" val="12421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DE32-EABF-C041-BA37-382B0E0AFAFB}"/>
              </a:ext>
            </a:extLst>
          </p:cNvPr>
          <p:cNvSpPr>
            <a:spLocks noGrp="1"/>
          </p:cNvSpPr>
          <p:nvPr>
            <p:ph type="title"/>
          </p:nvPr>
        </p:nvSpPr>
        <p:spPr/>
        <p:txBody>
          <a:bodyPr/>
          <a:lstStyle/>
          <a:p>
            <a:r>
              <a:rPr lang="en-US" dirty="0"/>
              <a:t>Step 4: Lower the Power Distance</a:t>
            </a:r>
          </a:p>
        </p:txBody>
      </p:sp>
      <p:sp>
        <p:nvSpPr>
          <p:cNvPr id="3" name="Content Placeholder 2">
            <a:extLst>
              <a:ext uri="{FF2B5EF4-FFF2-40B4-BE49-F238E27FC236}">
                <a16:creationId xmlns:a16="http://schemas.microsoft.com/office/drawing/2014/main" id="{B9D6AA41-A828-DA41-9293-29AB61EB21A1}"/>
              </a:ext>
            </a:extLst>
          </p:cNvPr>
          <p:cNvSpPr>
            <a:spLocks noGrp="1"/>
          </p:cNvSpPr>
          <p:nvPr>
            <p:ph idx="1"/>
          </p:nvPr>
        </p:nvSpPr>
        <p:spPr>
          <a:xfrm>
            <a:off x="838200" y="1825625"/>
            <a:ext cx="5257800" cy="4351338"/>
          </a:xfrm>
        </p:spPr>
        <p:txBody>
          <a:bodyPr>
            <a:normAutofit/>
          </a:bodyPr>
          <a:lstStyle/>
          <a:p>
            <a:r>
              <a:rPr lang="en-US" dirty="0"/>
              <a:t>Lead like a president not like a monarch. </a:t>
            </a:r>
          </a:p>
          <a:p>
            <a:r>
              <a:rPr lang="en-US" dirty="0"/>
              <a:t>The first time anyone makes any suggestion that's not ludicrous address them and say: "great point/idea/catch .."</a:t>
            </a:r>
          </a:p>
          <a:p>
            <a:r>
              <a:rPr lang="en-US" dirty="0"/>
              <a:t>“Thinking out loud …”</a:t>
            </a:r>
          </a:p>
          <a:p>
            <a:pPr marL="0" indent="0">
              <a:buNone/>
            </a:pPr>
            <a:endParaRPr lang="en-US" dirty="0"/>
          </a:p>
        </p:txBody>
      </p:sp>
      <p:pic>
        <p:nvPicPr>
          <p:cNvPr id="8194" name="Picture 2" descr="How greater diversity in the cockpit could help airlines avoid a looming  pilot shortage">
            <a:extLst>
              <a:ext uri="{FF2B5EF4-FFF2-40B4-BE49-F238E27FC236}">
                <a16:creationId xmlns:a16="http://schemas.microsoft.com/office/drawing/2014/main" id="{6701B385-5BF6-8D4A-9E8B-4C6324D2E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8800" y="1825625"/>
            <a:ext cx="41275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2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C0303A-5666-E34B-AAB8-32964E2E88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174" y="0"/>
            <a:ext cx="8752114" cy="6421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A9E0D3-E9DD-9C47-BD1B-C93C6DA460A2}"/>
              </a:ext>
            </a:extLst>
          </p:cNvPr>
          <p:cNvSpPr/>
          <p:nvPr/>
        </p:nvSpPr>
        <p:spPr>
          <a:xfrm>
            <a:off x="1701800" y="914401"/>
            <a:ext cx="3173187" cy="1741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4F38D6-0956-8341-98BD-A4186342E409}"/>
              </a:ext>
            </a:extLst>
          </p:cNvPr>
          <p:cNvSpPr/>
          <p:nvPr/>
        </p:nvSpPr>
        <p:spPr>
          <a:xfrm>
            <a:off x="7518377" y="6421388"/>
            <a:ext cx="1915909" cy="369332"/>
          </a:xfrm>
          <a:prstGeom prst="rect">
            <a:avLst/>
          </a:prstGeom>
        </p:spPr>
        <p:txBody>
          <a:bodyPr wrap="none">
            <a:spAutoFit/>
          </a:bodyPr>
          <a:lstStyle/>
          <a:p>
            <a:r>
              <a:rPr lang="en-US" b="0" i="0" dirty="0">
                <a:solidFill>
                  <a:srgbClr val="000000"/>
                </a:solidFill>
                <a:effectLst/>
                <a:latin typeface="arial" panose="020B0604020202020204" pitchFamily="34" charset="0"/>
              </a:rPr>
              <a:t>PMID: </a:t>
            </a:r>
            <a:r>
              <a:rPr lang="en-US" b="0" i="0" dirty="0">
                <a:solidFill>
                  <a:srgbClr val="2F4A8B"/>
                </a:solidFill>
                <a:effectLst/>
                <a:latin typeface="arial" panose="020B0604020202020204" pitchFamily="34" charset="0"/>
                <a:hlinkClick r:id="rId4"/>
              </a:rPr>
              <a:t>25977203</a:t>
            </a:r>
            <a:endParaRPr lang="en-US" dirty="0"/>
          </a:p>
        </p:txBody>
      </p:sp>
      <p:sp>
        <p:nvSpPr>
          <p:cNvPr id="7" name="Content Placeholder 2">
            <a:extLst>
              <a:ext uri="{FF2B5EF4-FFF2-40B4-BE49-F238E27FC236}">
                <a16:creationId xmlns:a16="http://schemas.microsoft.com/office/drawing/2014/main" id="{B9C0CC8B-EB6D-3A41-8B83-D588D145D03B}"/>
              </a:ext>
            </a:extLst>
          </p:cNvPr>
          <p:cNvSpPr>
            <a:spLocks noGrp="1"/>
          </p:cNvSpPr>
          <p:nvPr>
            <p:ph idx="1"/>
          </p:nvPr>
        </p:nvSpPr>
        <p:spPr>
          <a:xfrm>
            <a:off x="9332685" y="323088"/>
            <a:ext cx="2282371" cy="5775211"/>
          </a:xfrm>
        </p:spPr>
        <p:txBody>
          <a:bodyPr/>
          <a:lstStyle/>
          <a:p>
            <a:r>
              <a:rPr lang="en-US" dirty="0"/>
              <a:t>No MD or Resident in many places</a:t>
            </a:r>
          </a:p>
          <a:p>
            <a:r>
              <a:rPr lang="en-US" dirty="0"/>
              <a:t>The code could run without us– our role is to *add value*</a:t>
            </a:r>
          </a:p>
          <a:p>
            <a:r>
              <a:rPr lang="en-US" dirty="0"/>
              <a:t>This is very different from our simulations</a:t>
            </a:r>
          </a:p>
        </p:txBody>
      </p:sp>
    </p:spTree>
    <p:extLst>
      <p:ext uri="{BB962C8B-B14F-4D97-AF65-F5344CB8AC3E}">
        <p14:creationId xmlns:p14="http://schemas.microsoft.com/office/powerpoint/2010/main" val="345161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33CE-2608-8447-A30C-75898D6A5238}"/>
              </a:ext>
            </a:extLst>
          </p:cNvPr>
          <p:cNvSpPr>
            <a:spLocks noGrp="1"/>
          </p:cNvSpPr>
          <p:nvPr>
            <p:ph type="title"/>
          </p:nvPr>
        </p:nvSpPr>
        <p:spPr/>
        <p:txBody>
          <a:bodyPr/>
          <a:lstStyle/>
          <a:p>
            <a:r>
              <a:rPr lang="en-US" dirty="0"/>
              <a:t>In summary: </a:t>
            </a:r>
          </a:p>
        </p:txBody>
      </p:sp>
      <p:sp>
        <p:nvSpPr>
          <p:cNvPr id="3" name="Content Placeholder 2">
            <a:extLst>
              <a:ext uri="{FF2B5EF4-FFF2-40B4-BE49-F238E27FC236}">
                <a16:creationId xmlns:a16="http://schemas.microsoft.com/office/drawing/2014/main" id="{B59EC69C-A612-7E48-9227-22C9C4A6A55D}"/>
              </a:ext>
            </a:extLst>
          </p:cNvPr>
          <p:cNvSpPr>
            <a:spLocks noGrp="1"/>
          </p:cNvSpPr>
          <p:nvPr>
            <p:ph idx="1"/>
          </p:nvPr>
        </p:nvSpPr>
        <p:spPr/>
        <p:txBody>
          <a:bodyPr/>
          <a:lstStyle/>
          <a:p>
            <a:r>
              <a:rPr lang="en-US" dirty="0"/>
              <a:t>Codes / RRTs are stressful for many reasons. </a:t>
            </a:r>
          </a:p>
          <a:p>
            <a:r>
              <a:rPr lang="en-US" dirty="0"/>
              <a:t>The most common way for them to go wrong are problems with social dynamics, not with medical decision making</a:t>
            </a:r>
          </a:p>
          <a:p>
            <a:r>
              <a:rPr lang="en-US" dirty="0"/>
              <a:t>To avoid the biggest pitfalls: </a:t>
            </a:r>
          </a:p>
          <a:p>
            <a:pPr lvl="1"/>
            <a:r>
              <a:rPr lang="en-US" dirty="0"/>
              <a:t>Establish who is the leader, first by designation then by action</a:t>
            </a:r>
          </a:p>
          <a:p>
            <a:pPr lvl="1"/>
            <a:r>
              <a:rPr lang="en-US" dirty="0"/>
              <a:t>Signal that you want people’s input</a:t>
            </a:r>
          </a:p>
          <a:p>
            <a:pPr lvl="1"/>
            <a:r>
              <a:rPr lang="en-US" dirty="0"/>
              <a:t>Direct the group like a coach, don’t rule like a queen/king</a:t>
            </a:r>
          </a:p>
          <a:p>
            <a:pPr lvl="1"/>
            <a:r>
              <a:rPr lang="en-US" dirty="0"/>
              <a:t>Use your social capital on things that matter</a:t>
            </a:r>
          </a:p>
        </p:txBody>
      </p:sp>
    </p:spTree>
    <p:extLst>
      <p:ext uri="{BB962C8B-B14F-4D97-AF65-F5344CB8AC3E}">
        <p14:creationId xmlns:p14="http://schemas.microsoft.com/office/powerpoint/2010/main" val="56173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10AF-200B-3945-93CA-6FDF03F9879C}"/>
              </a:ext>
            </a:extLst>
          </p:cNvPr>
          <p:cNvSpPr>
            <a:spLocks noGrp="1"/>
          </p:cNvSpPr>
          <p:nvPr>
            <p:ph type="title"/>
          </p:nvPr>
        </p:nvSpPr>
        <p:spPr/>
        <p:txBody>
          <a:bodyPr/>
          <a:lstStyle/>
          <a:p>
            <a:r>
              <a:rPr lang="en-US" dirty="0"/>
              <a:t>You want to immediately establish…</a:t>
            </a:r>
          </a:p>
        </p:txBody>
      </p:sp>
      <p:pic>
        <p:nvPicPr>
          <p:cNvPr id="4" name="Picture 3">
            <a:extLst>
              <a:ext uri="{FF2B5EF4-FFF2-40B4-BE49-F238E27FC236}">
                <a16:creationId xmlns:a16="http://schemas.microsoft.com/office/drawing/2014/main" id="{ECEFF06D-5939-2D4F-B8AA-7AD67C4237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0875"/>
            <a:ext cx="7010400" cy="4572000"/>
          </a:xfrm>
          <a:prstGeom prst="rect">
            <a:avLst/>
          </a:prstGeom>
        </p:spPr>
      </p:pic>
      <p:sp>
        <p:nvSpPr>
          <p:cNvPr id="5" name="Content Placeholder 2">
            <a:extLst>
              <a:ext uri="{FF2B5EF4-FFF2-40B4-BE49-F238E27FC236}">
                <a16:creationId xmlns:a16="http://schemas.microsoft.com/office/drawing/2014/main" id="{96AFEDD0-6D17-6E40-BC8F-53490A7CCDCB}"/>
              </a:ext>
            </a:extLst>
          </p:cNvPr>
          <p:cNvSpPr>
            <a:spLocks noGrp="1"/>
          </p:cNvSpPr>
          <p:nvPr>
            <p:ph idx="1"/>
          </p:nvPr>
        </p:nvSpPr>
        <p:spPr>
          <a:xfrm>
            <a:off x="7010400" y="2270124"/>
            <a:ext cx="3924300" cy="4351338"/>
          </a:xfrm>
        </p:spPr>
        <p:txBody>
          <a:bodyPr>
            <a:normAutofit fontScale="92500" lnSpcReduction="20000"/>
          </a:bodyPr>
          <a:lstStyle/>
          <a:p>
            <a:r>
              <a:rPr lang="en-US" dirty="0"/>
              <a:t>Collaboration / Trust</a:t>
            </a:r>
          </a:p>
          <a:p>
            <a:pPr marL="0" indent="0">
              <a:buNone/>
            </a:pPr>
            <a:endParaRPr lang="en-US" dirty="0"/>
          </a:p>
          <a:p>
            <a:r>
              <a:rPr lang="en-US" dirty="0"/>
              <a:t>Are you open to input?</a:t>
            </a:r>
          </a:p>
          <a:p>
            <a:endParaRPr lang="en-US" dirty="0"/>
          </a:p>
          <a:p>
            <a:r>
              <a:rPr lang="en-US" dirty="0"/>
              <a:t>Proper tone</a:t>
            </a:r>
          </a:p>
          <a:p>
            <a:endParaRPr lang="en-US" dirty="0"/>
          </a:p>
          <a:p>
            <a:r>
              <a:rPr lang="en-US" dirty="0"/>
              <a:t>Are you the point person (in practice)?</a:t>
            </a:r>
          </a:p>
          <a:p>
            <a:endParaRPr lang="en-US" dirty="0"/>
          </a:p>
          <a:p>
            <a:r>
              <a:rPr lang="en-US" dirty="0"/>
              <a:t>Are you running the code/rapid in theory?</a:t>
            </a:r>
          </a:p>
        </p:txBody>
      </p:sp>
      <p:sp>
        <p:nvSpPr>
          <p:cNvPr id="3" name="Rectangle 2">
            <a:extLst>
              <a:ext uri="{FF2B5EF4-FFF2-40B4-BE49-F238E27FC236}">
                <a16:creationId xmlns:a16="http://schemas.microsoft.com/office/drawing/2014/main" id="{99C97FB9-C59F-6C46-B2B0-B274939E1B0D}"/>
              </a:ext>
            </a:extLst>
          </p:cNvPr>
          <p:cNvSpPr/>
          <p:nvPr/>
        </p:nvSpPr>
        <p:spPr>
          <a:xfrm>
            <a:off x="7257143" y="2075543"/>
            <a:ext cx="2931886" cy="667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B54B14F-D9B2-664F-915F-E66C6C134D1E}"/>
              </a:ext>
            </a:extLst>
          </p:cNvPr>
          <p:cNvSpPr txBox="1">
            <a:spLocks/>
          </p:cNvSpPr>
          <p:nvPr/>
        </p:nvSpPr>
        <p:spPr>
          <a:xfrm>
            <a:off x="7474856" y="1514586"/>
            <a:ext cx="4716236" cy="6625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Where to use your social capital? </a:t>
            </a:r>
          </a:p>
        </p:txBody>
      </p:sp>
    </p:spTree>
    <p:extLst>
      <p:ext uri="{BB962C8B-B14F-4D97-AF65-F5344CB8AC3E}">
        <p14:creationId xmlns:p14="http://schemas.microsoft.com/office/powerpoint/2010/main" val="408571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3D83-B2D5-544C-A574-C6DB1ACA96D5}"/>
              </a:ext>
            </a:extLst>
          </p:cNvPr>
          <p:cNvSpPr>
            <a:spLocks noGrp="1"/>
          </p:cNvSpPr>
          <p:nvPr>
            <p:ph type="title"/>
          </p:nvPr>
        </p:nvSpPr>
        <p:spPr/>
        <p:txBody>
          <a:bodyPr/>
          <a:lstStyle/>
          <a:p>
            <a:r>
              <a:rPr lang="en-US" dirty="0"/>
              <a:t>What is the big picture?</a:t>
            </a:r>
          </a:p>
        </p:txBody>
      </p:sp>
      <p:sp>
        <p:nvSpPr>
          <p:cNvPr id="3" name="Content Placeholder 2">
            <a:extLst>
              <a:ext uri="{FF2B5EF4-FFF2-40B4-BE49-F238E27FC236}">
                <a16:creationId xmlns:a16="http://schemas.microsoft.com/office/drawing/2014/main" id="{6E951998-BB96-134D-B93B-3DAED6E5ED2A}"/>
              </a:ext>
            </a:extLst>
          </p:cNvPr>
          <p:cNvSpPr>
            <a:spLocks noGrp="1"/>
          </p:cNvSpPr>
          <p:nvPr>
            <p:ph idx="1"/>
          </p:nvPr>
        </p:nvSpPr>
        <p:spPr>
          <a:xfrm>
            <a:off x="838200" y="1825625"/>
            <a:ext cx="6540500" cy="4351338"/>
          </a:xfrm>
        </p:spPr>
        <p:txBody>
          <a:bodyPr/>
          <a:lstStyle/>
          <a:p>
            <a:pPr marL="0" indent="0">
              <a:buNone/>
            </a:pPr>
            <a:r>
              <a:rPr lang="en-US" u="sng" dirty="0"/>
              <a:t>In a Code:</a:t>
            </a:r>
          </a:p>
          <a:p>
            <a:pPr marL="514350" indent="-514350">
              <a:buFont typeface="+mj-lt"/>
              <a:buAutoNum type="arabicPeriod"/>
            </a:pPr>
            <a:r>
              <a:rPr lang="en-US" dirty="0"/>
              <a:t>If they don’t have a pulse, someone is compressing the chest with high quality CPR. NO significant breaks. </a:t>
            </a:r>
          </a:p>
          <a:p>
            <a:pPr marL="971550" lvl="1" indent="-514350">
              <a:buFont typeface="+mj-lt"/>
              <a:buAutoNum type="arabicPeriod"/>
            </a:pPr>
            <a:r>
              <a:rPr lang="en-US" dirty="0"/>
              <a:t>Minimize pauses to necessary position changes, pulse checks, and a little wiggle room to the Lucas or intubation (but only a little)</a:t>
            </a:r>
          </a:p>
          <a:p>
            <a:pPr marL="514350" indent="-514350">
              <a:buFont typeface="+mj-lt"/>
              <a:buAutoNum type="arabicPeriod"/>
            </a:pPr>
            <a:r>
              <a:rPr lang="en-US" dirty="0"/>
              <a:t>shock them if they have a shockable rhythm</a:t>
            </a:r>
          </a:p>
          <a:p>
            <a:pPr marL="0" indent="0">
              <a:buNone/>
            </a:pPr>
            <a:endParaRPr lang="en-US" dirty="0"/>
          </a:p>
          <a:p>
            <a:endParaRPr lang="en-US" dirty="0"/>
          </a:p>
        </p:txBody>
      </p:sp>
      <p:pic>
        <p:nvPicPr>
          <p:cNvPr id="9218" name="Picture 2" descr="Real-Time Visual Feedback Device Improves Quality Of Chest Compressions: A  Manikin Study. - Abstract - Europe PMC">
            <a:extLst>
              <a:ext uri="{FF2B5EF4-FFF2-40B4-BE49-F238E27FC236}">
                <a16:creationId xmlns:a16="http://schemas.microsoft.com/office/drawing/2014/main" id="{C56D8198-D3AC-EB45-AC9F-8D12BE3F12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9999" y="1992348"/>
            <a:ext cx="4436089" cy="330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F343-2589-D24B-9CBD-E8585F1EC7AF}"/>
              </a:ext>
            </a:extLst>
          </p:cNvPr>
          <p:cNvSpPr>
            <a:spLocks noGrp="1"/>
          </p:cNvSpPr>
          <p:nvPr>
            <p:ph type="title"/>
          </p:nvPr>
        </p:nvSpPr>
        <p:spPr/>
        <p:txBody>
          <a:bodyPr/>
          <a:lstStyle/>
          <a:p>
            <a:r>
              <a:rPr lang="en-US" dirty="0"/>
              <a:t>What is the big picture?</a:t>
            </a:r>
          </a:p>
        </p:txBody>
      </p:sp>
      <p:sp>
        <p:nvSpPr>
          <p:cNvPr id="3" name="Content Placeholder 2">
            <a:extLst>
              <a:ext uri="{FF2B5EF4-FFF2-40B4-BE49-F238E27FC236}">
                <a16:creationId xmlns:a16="http://schemas.microsoft.com/office/drawing/2014/main" id="{C41E72AF-5CE1-7048-BD4A-AB7B25E9BEE6}"/>
              </a:ext>
            </a:extLst>
          </p:cNvPr>
          <p:cNvSpPr>
            <a:spLocks noGrp="1"/>
          </p:cNvSpPr>
          <p:nvPr>
            <p:ph idx="1"/>
          </p:nvPr>
        </p:nvSpPr>
        <p:spPr/>
        <p:txBody>
          <a:bodyPr/>
          <a:lstStyle/>
          <a:p>
            <a:pPr marL="0" indent="0">
              <a:buNone/>
            </a:pPr>
            <a:r>
              <a:rPr lang="en-US" u="sng" dirty="0"/>
              <a:t>Rapid Response:</a:t>
            </a:r>
            <a:r>
              <a:rPr lang="en-US" dirty="0"/>
              <a:t> </a:t>
            </a:r>
          </a:p>
          <a:p>
            <a:pPr marL="514350" indent="-514350">
              <a:buFont typeface="+mj-lt"/>
              <a:buAutoNum type="arabicPeriod"/>
            </a:pPr>
            <a:r>
              <a:rPr lang="en-US" dirty="0"/>
              <a:t>Is this actually a code blue?</a:t>
            </a:r>
          </a:p>
          <a:p>
            <a:pPr marL="971550" lvl="1" indent="-514350">
              <a:buFont typeface="+mj-lt"/>
              <a:buAutoNum type="arabicPeriod"/>
            </a:pPr>
            <a:r>
              <a:rPr lang="en-US" dirty="0"/>
              <a:t>will it be in the next 10 minutes? Do I need airway people here? </a:t>
            </a:r>
          </a:p>
          <a:p>
            <a:pPr marL="514350" indent="-514350">
              <a:buFont typeface="+mj-lt"/>
              <a:buAutoNum type="arabicPeriod"/>
            </a:pPr>
            <a:r>
              <a:rPr lang="en-US" dirty="0"/>
              <a:t>Do they need to be in an ICU? </a:t>
            </a:r>
          </a:p>
          <a:p>
            <a:pPr marL="971550" lvl="1" indent="-514350">
              <a:buFont typeface="+mj-lt"/>
              <a:buAutoNum type="arabicPeriod"/>
            </a:pPr>
            <a:r>
              <a:rPr lang="en-US" dirty="0"/>
              <a:t>(this generally involves eyeballing the patient, asking orientation questions, and 1 set of vitals, and asking what happened leading up to the RRT). 10 minutes tops</a:t>
            </a:r>
          </a:p>
          <a:p>
            <a:pPr marL="971550" lvl="1" indent="-514350">
              <a:buFont typeface="+mj-lt"/>
              <a:buAutoNum type="arabicPeriod"/>
            </a:pPr>
            <a:r>
              <a:rPr lang="en-US" dirty="0"/>
              <a:t>Do we need to do anything to stabilize them before they go to the ICU? </a:t>
            </a:r>
          </a:p>
          <a:p>
            <a:pPr marL="514350" indent="-514350">
              <a:buFont typeface="+mj-lt"/>
              <a:buAutoNum type="arabicPeriod"/>
            </a:pPr>
            <a:r>
              <a:rPr lang="en-US" dirty="0"/>
              <a:t>What immediate workup or stabilization do they need if staying put? </a:t>
            </a:r>
            <a:r>
              <a:rPr lang="en-US" u="sng" dirty="0"/>
              <a:t>Hand off to primary team </a:t>
            </a:r>
          </a:p>
          <a:p>
            <a:endParaRPr lang="en-US" dirty="0"/>
          </a:p>
        </p:txBody>
      </p:sp>
    </p:spTree>
    <p:extLst>
      <p:ext uri="{BB962C8B-B14F-4D97-AF65-F5344CB8AC3E}">
        <p14:creationId xmlns:p14="http://schemas.microsoft.com/office/powerpoint/2010/main" val="128949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32B0-2BFE-DD46-A613-7D31B2EB33AA}"/>
              </a:ext>
            </a:extLst>
          </p:cNvPr>
          <p:cNvSpPr>
            <a:spLocks noGrp="1"/>
          </p:cNvSpPr>
          <p:nvPr>
            <p:ph type="title"/>
          </p:nvPr>
        </p:nvSpPr>
        <p:spPr/>
        <p:txBody>
          <a:bodyPr/>
          <a:lstStyle/>
          <a:p>
            <a:r>
              <a:rPr lang="en-US" dirty="0"/>
              <a:t>2020-2021 has been weird</a:t>
            </a:r>
          </a:p>
        </p:txBody>
      </p:sp>
      <p:pic>
        <p:nvPicPr>
          <p:cNvPr id="5" name="Content Placeholder 4" descr="Text&#10;&#10;Description automatically generated">
            <a:extLst>
              <a:ext uri="{FF2B5EF4-FFF2-40B4-BE49-F238E27FC236}">
                <a16:creationId xmlns:a16="http://schemas.microsoft.com/office/drawing/2014/main" id="{C20175A5-1787-CE45-ADB6-3A4EA9697F71}"/>
              </a:ext>
            </a:extLst>
          </p:cNvPr>
          <p:cNvPicPr>
            <a:picLocks noGrp="1" noChangeAspect="1"/>
          </p:cNvPicPr>
          <p:nvPr>
            <p:ph idx="1"/>
          </p:nvPr>
        </p:nvPicPr>
        <p:blipFill>
          <a:blip r:embed="rId3"/>
          <a:stretch>
            <a:fillRect/>
          </a:stretch>
        </p:blipFill>
        <p:spPr>
          <a:xfrm>
            <a:off x="2700582" y="2108200"/>
            <a:ext cx="7545917" cy="3213100"/>
          </a:xfrm>
        </p:spPr>
      </p:pic>
      <p:sp>
        <p:nvSpPr>
          <p:cNvPr id="6" name="Rectangle 5">
            <a:extLst>
              <a:ext uri="{FF2B5EF4-FFF2-40B4-BE49-F238E27FC236}">
                <a16:creationId xmlns:a16="http://schemas.microsoft.com/office/drawing/2014/main" id="{76D8623E-283F-5141-B6D6-D320F3A1F78F}"/>
              </a:ext>
            </a:extLst>
          </p:cNvPr>
          <p:cNvSpPr/>
          <p:nvPr/>
        </p:nvSpPr>
        <p:spPr>
          <a:xfrm>
            <a:off x="8300998" y="6308209"/>
            <a:ext cx="3891002" cy="369332"/>
          </a:xfrm>
          <a:prstGeom prst="rect">
            <a:avLst/>
          </a:prstGeom>
        </p:spPr>
        <p:txBody>
          <a:bodyPr wrap="none">
            <a:spAutoFit/>
          </a:bodyPr>
          <a:lstStyle/>
          <a:p>
            <a:r>
              <a:rPr lang="en-US" b="0" i="0" dirty="0">
                <a:solidFill>
                  <a:srgbClr val="333333"/>
                </a:solidFill>
                <a:effectLst/>
                <a:latin typeface="Guardian TextSans Web"/>
              </a:rPr>
              <a:t>doi:10.1001/jamainternmed.2020.4796</a:t>
            </a:r>
            <a:endParaRPr lang="en-US" dirty="0"/>
          </a:p>
        </p:txBody>
      </p:sp>
    </p:spTree>
    <p:extLst>
      <p:ext uri="{BB962C8B-B14F-4D97-AF65-F5344CB8AC3E}">
        <p14:creationId xmlns:p14="http://schemas.microsoft.com/office/powerpoint/2010/main" val="1645093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F080-2FB6-1F4C-BE82-5BEC235D88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F76677C1-6A93-B940-AF59-C42FA78D2548}"/>
              </a:ext>
            </a:extLst>
          </p:cNvPr>
          <p:cNvSpPr>
            <a:spLocks noGrp="1"/>
          </p:cNvSpPr>
          <p:nvPr>
            <p:ph idx="1"/>
          </p:nvPr>
        </p:nvSpPr>
        <p:spPr/>
        <p:txBody>
          <a:bodyPr>
            <a:normAutofit/>
          </a:bodyPr>
          <a:lstStyle/>
          <a:p>
            <a:r>
              <a:rPr lang="en-US" dirty="0"/>
              <a:t>A patient is in profound shock from GI bleeding. RRT called due to MEWS score of 8. There is ongoing bleeding. Transfer to ICU is initiated.</a:t>
            </a:r>
          </a:p>
          <a:p>
            <a:r>
              <a:rPr lang="en-US" dirty="0"/>
              <a:t>Initial VS are HR 150 and BP 70/30. Then, HR 160 and BP 60/30. Then your colleague can’t feel the femoral pulse so you start compression. After 1L of fluid and 1 </a:t>
            </a:r>
            <a:r>
              <a:rPr lang="en-US" dirty="0" err="1"/>
              <a:t>prbc</a:t>
            </a:r>
            <a:r>
              <a:rPr lang="en-US" dirty="0"/>
              <a:t> unit is pressured bagged in the patient regains a pulse. </a:t>
            </a:r>
          </a:p>
          <a:p>
            <a:r>
              <a:rPr lang="en-US" dirty="0"/>
              <a:t>When you arrive at the ICU – the MICU fellow gives you snark “was this really an arrest”?	What do you think?</a:t>
            </a:r>
          </a:p>
        </p:txBody>
      </p:sp>
    </p:spTree>
    <p:extLst>
      <p:ext uri="{BB962C8B-B14F-4D97-AF65-F5344CB8AC3E}">
        <p14:creationId xmlns:p14="http://schemas.microsoft.com/office/powerpoint/2010/main" val="25682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F080-2FB6-1F4C-BE82-5BEC235D88CD}"/>
              </a:ext>
            </a:extLst>
          </p:cNvPr>
          <p:cNvSpPr>
            <a:spLocks noGrp="1"/>
          </p:cNvSpPr>
          <p:nvPr>
            <p:ph type="title"/>
          </p:nvPr>
        </p:nvSpPr>
        <p:spPr/>
        <p:txBody>
          <a:bodyPr/>
          <a:lstStyle/>
          <a:p>
            <a:r>
              <a:rPr lang="en-US" dirty="0"/>
              <a:t>Mechanisms of PEA</a:t>
            </a:r>
          </a:p>
        </p:txBody>
      </p:sp>
      <p:sp>
        <p:nvSpPr>
          <p:cNvPr id="3" name="Content Placeholder 2">
            <a:extLst>
              <a:ext uri="{FF2B5EF4-FFF2-40B4-BE49-F238E27FC236}">
                <a16:creationId xmlns:a16="http://schemas.microsoft.com/office/drawing/2014/main" id="{F76677C1-6A93-B940-AF59-C42FA78D2548}"/>
              </a:ext>
            </a:extLst>
          </p:cNvPr>
          <p:cNvSpPr>
            <a:spLocks noGrp="1"/>
          </p:cNvSpPr>
          <p:nvPr>
            <p:ph idx="1"/>
          </p:nvPr>
        </p:nvSpPr>
        <p:spPr>
          <a:xfrm>
            <a:off x="838200" y="1825625"/>
            <a:ext cx="6578600" cy="4351338"/>
          </a:xfrm>
        </p:spPr>
        <p:txBody>
          <a:bodyPr>
            <a:normAutofit/>
          </a:bodyPr>
          <a:lstStyle/>
          <a:p>
            <a:r>
              <a:rPr lang="en-US" dirty="0"/>
              <a:t>Electromechanical Dissociation</a:t>
            </a:r>
          </a:p>
          <a:p>
            <a:pPr lvl="1"/>
            <a:r>
              <a:rPr lang="en-US" dirty="0"/>
              <a:t>Think of what would happen if the heart muscles, but not the nerves, run out of ATP (or O2, or any other reagent)</a:t>
            </a:r>
          </a:p>
          <a:p>
            <a:r>
              <a:rPr lang="en-US" dirty="0"/>
              <a:t>The extreme of shock</a:t>
            </a:r>
          </a:p>
          <a:p>
            <a:pPr lvl="1"/>
            <a:r>
              <a:rPr lang="en-US" dirty="0"/>
              <a:t>BY DEFINITION: this is shock so severe you can’t palpate a pulse. No BP criteria is needed</a:t>
            </a:r>
          </a:p>
          <a:p>
            <a:pPr lvl="1"/>
            <a:r>
              <a:rPr lang="en-US" dirty="0"/>
              <a:t>Beware of an art line telling you they have a BP of 40/20. If you can’t feel the pulse, that is not sufficient to perfuse and you should start compressions.</a:t>
            </a:r>
          </a:p>
          <a:p>
            <a:pPr lvl="2"/>
            <a:endParaRPr lang="en-US" dirty="0"/>
          </a:p>
          <a:p>
            <a:pPr marL="914400" lvl="2" indent="0">
              <a:buNone/>
            </a:pPr>
            <a:endParaRPr lang="en-US" dirty="0"/>
          </a:p>
        </p:txBody>
      </p:sp>
    </p:spTree>
    <p:extLst>
      <p:ext uri="{BB962C8B-B14F-4D97-AF65-F5344CB8AC3E}">
        <p14:creationId xmlns:p14="http://schemas.microsoft.com/office/powerpoint/2010/main" val="379663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27CE-1BAD-DA4A-B262-9623E447FB0C}"/>
              </a:ext>
            </a:extLst>
          </p:cNvPr>
          <p:cNvSpPr>
            <a:spLocks noGrp="1"/>
          </p:cNvSpPr>
          <p:nvPr>
            <p:ph type="title"/>
          </p:nvPr>
        </p:nvSpPr>
        <p:spPr/>
        <p:txBody>
          <a:bodyPr/>
          <a:lstStyle/>
          <a:p>
            <a:r>
              <a:rPr lang="en-US" dirty="0"/>
              <a:t>Forget the H’s and T’s</a:t>
            </a:r>
          </a:p>
        </p:txBody>
      </p:sp>
      <p:sp>
        <p:nvSpPr>
          <p:cNvPr id="3" name="Content Placeholder 2">
            <a:extLst>
              <a:ext uri="{FF2B5EF4-FFF2-40B4-BE49-F238E27FC236}">
                <a16:creationId xmlns:a16="http://schemas.microsoft.com/office/drawing/2014/main" id="{DA649397-C61A-5247-AC03-8BA11180868D}"/>
              </a:ext>
            </a:extLst>
          </p:cNvPr>
          <p:cNvSpPr>
            <a:spLocks noGrp="1"/>
          </p:cNvSpPr>
          <p:nvPr>
            <p:ph idx="1"/>
          </p:nvPr>
        </p:nvSpPr>
        <p:spPr>
          <a:xfrm>
            <a:off x="838200" y="1825625"/>
            <a:ext cx="4229100" cy="4351338"/>
          </a:xfrm>
        </p:spPr>
        <p:txBody>
          <a:bodyPr/>
          <a:lstStyle/>
          <a:p>
            <a:r>
              <a:rPr lang="en-US" dirty="0"/>
              <a:t>Littman Approach</a:t>
            </a:r>
          </a:p>
          <a:p>
            <a:r>
              <a:rPr lang="en-US" dirty="0"/>
              <a:t>Left column (narrow QRS) requires a mechanical fix</a:t>
            </a:r>
          </a:p>
          <a:p>
            <a:r>
              <a:rPr lang="en-US" dirty="0"/>
              <a:t>Right column requires a medical fix</a:t>
            </a:r>
          </a:p>
          <a:p>
            <a:endParaRPr lang="en-US" dirty="0"/>
          </a:p>
          <a:p>
            <a:r>
              <a:rPr lang="en-US" dirty="0" err="1"/>
              <a:t>doi</a:t>
            </a:r>
            <a:r>
              <a:rPr lang="en-US" dirty="0"/>
              <a:t>: </a:t>
            </a:r>
            <a:r>
              <a:rPr lang="en-US" dirty="0">
                <a:hlinkClick r:id="rId3"/>
              </a:rPr>
              <a:t>10.1159/000354195</a:t>
            </a:r>
            <a:endParaRPr lang="en-US" dirty="0"/>
          </a:p>
        </p:txBody>
      </p:sp>
      <p:pic>
        <p:nvPicPr>
          <p:cNvPr id="5122" name="Picture 2">
            <a:extLst>
              <a:ext uri="{FF2B5EF4-FFF2-40B4-BE49-F238E27FC236}">
                <a16:creationId xmlns:a16="http://schemas.microsoft.com/office/drawing/2014/main" id="{CD0C2080-403E-FC4B-B160-4CF2026B2A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7000" y="1657381"/>
            <a:ext cx="5719763" cy="483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7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986-0857-5041-B580-603D0388C849}"/>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D805C24-4166-A449-BD23-4AFA4BE3AA7C}"/>
              </a:ext>
            </a:extLst>
          </p:cNvPr>
          <p:cNvSpPr>
            <a:spLocks noGrp="1"/>
          </p:cNvSpPr>
          <p:nvPr>
            <p:ph idx="1"/>
          </p:nvPr>
        </p:nvSpPr>
        <p:spPr/>
        <p:txBody>
          <a:bodyPr/>
          <a:lstStyle/>
          <a:p>
            <a:r>
              <a:rPr lang="en-US" dirty="0"/>
              <a:t>Patient is 90 years old, has a single BP of 75/60. Is </a:t>
            </a:r>
            <a:r>
              <a:rPr lang="en-US" dirty="0" err="1"/>
              <a:t>mentating</a:t>
            </a:r>
            <a:r>
              <a:rPr lang="en-US" dirty="0"/>
              <a:t> ok, making good urine, lactate is normal. RRT is called. You see that the blood pressure cuff is clearly too large. You have them swap it out and the measured blood pressure is now normal without intervention.</a:t>
            </a:r>
          </a:p>
          <a:p>
            <a:endParaRPr lang="en-US" dirty="0"/>
          </a:p>
          <a:p>
            <a:r>
              <a:rPr lang="en-US" dirty="0"/>
              <a:t>How do you address the RN that called the RRT?</a:t>
            </a:r>
          </a:p>
        </p:txBody>
      </p:sp>
    </p:spTree>
    <p:extLst>
      <p:ext uri="{BB962C8B-B14F-4D97-AF65-F5344CB8AC3E}">
        <p14:creationId xmlns:p14="http://schemas.microsoft.com/office/powerpoint/2010/main" val="360698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986-0857-5041-B580-603D0388C849}"/>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D805C24-4166-A449-BD23-4AFA4BE3AA7C}"/>
              </a:ext>
            </a:extLst>
          </p:cNvPr>
          <p:cNvSpPr>
            <a:spLocks noGrp="1"/>
          </p:cNvSpPr>
          <p:nvPr>
            <p:ph idx="1"/>
          </p:nvPr>
        </p:nvSpPr>
        <p:spPr>
          <a:xfrm>
            <a:off x="838200" y="1825625"/>
            <a:ext cx="5372100" cy="4351338"/>
          </a:xfrm>
        </p:spPr>
        <p:txBody>
          <a:bodyPr>
            <a:normAutofit/>
          </a:bodyPr>
          <a:lstStyle/>
          <a:p>
            <a:pPr marL="0" indent="0">
              <a:buNone/>
            </a:pPr>
            <a:r>
              <a:rPr lang="en-US" dirty="0"/>
              <a:t>Try your best not to implicitly snark people for ‘over-reacting’. Why?</a:t>
            </a:r>
          </a:p>
          <a:p>
            <a:r>
              <a:rPr lang="en-US" dirty="0"/>
              <a:t>People at lower levels of training are going to be less accurate at identifying big problems. </a:t>
            </a:r>
          </a:p>
          <a:p>
            <a:r>
              <a:rPr lang="en-US" dirty="0"/>
              <a:t>To avoid errors of not calling a code/RRT, we need to tolerate errors of calling excessive codes/RRTs</a:t>
            </a:r>
          </a:p>
        </p:txBody>
      </p:sp>
      <p:pic>
        <p:nvPicPr>
          <p:cNvPr id="6146" name="Picture 2" descr="quotes | PhD SCAM info@phdscam.com">
            <a:extLst>
              <a:ext uri="{FF2B5EF4-FFF2-40B4-BE49-F238E27FC236}">
                <a16:creationId xmlns:a16="http://schemas.microsoft.com/office/drawing/2014/main" id="{3DEE783A-4AD4-B94E-9948-D7C3E1005D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1149350"/>
            <a:ext cx="455930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82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4AFD-11E2-A340-997C-1C568EEAAA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9AE7639E-DA9D-894C-8B8E-1BF8D427DB54}"/>
              </a:ext>
            </a:extLst>
          </p:cNvPr>
          <p:cNvSpPr>
            <a:spLocks noGrp="1"/>
          </p:cNvSpPr>
          <p:nvPr>
            <p:ph idx="1"/>
          </p:nvPr>
        </p:nvSpPr>
        <p:spPr/>
        <p:txBody>
          <a:bodyPr/>
          <a:lstStyle/>
          <a:p>
            <a:r>
              <a:rPr lang="en-US" dirty="0"/>
              <a:t>Pulse check</a:t>
            </a:r>
          </a:p>
          <a:p>
            <a:r>
              <a:rPr lang="en-US" dirty="0"/>
              <a:t>What do you do?</a:t>
            </a:r>
          </a:p>
        </p:txBody>
      </p:sp>
      <p:pic>
        <p:nvPicPr>
          <p:cNvPr id="4" name="Picture 3">
            <a:extLst>
              <a:ext uri="{FF2B5EF4-FFF2-40B4-BE49-F238E27FC236}">
                <a16:creationId xmlns:a16="http://schemas.microsoft.com/office/drawing/2014/main" id="{E662AA7B-C0F6-6844-9B93-39431FC5F0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500" y="4826000"/>
            <a:ext cx="5334000" cy="1350964"/>
          </a:xfrm>
          <a:prstGeom prst="rect">
            <a:avLst/>
          </a:prstGeom>
        </p:spPr>
      </p:pic>
    </p:spTree>
    <p:extLst>
      <p:ext uri="{BB962C8B-B14F-4D97-AF65-F5344CB8AC3E}">
        <p14:creationId xmlns:p14="http://schemas.microsoft.com/office/powerpoint/2010/main" val="263764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4AFD-11E2-A340-997C-1C568EEAAA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9AE7639E-DA9D-894C-8B8E-1BF8D427DB54}"/>
              </a:ext>
            </a:extLst>
          </p:cNvPr>
          <p:cNvSpPr>
            <a:spLocks noGrp="1"/>
          </p:cNvSpPr>
          <p:nvPr>
            <p:ph idx="1"/>
          </p:nvPr>
        </p:nvSpPr>
        <p:spPr/>
        <p:txBody>
          <a:bodyPr/>
          <a:lstStyle/>
          <a:p>
            <a:r>
              <a:rPr lang="en-US" dirty="0"/>
              <a:t>Pulse check</a:t>
            </a:r>
          </a:p>
          <a:p>
            <a:r>
              <a:rPr lang="en-US" dirty="0"/>
              <a:t>What do you do?</a:t>
            </a:r>
          </a:p>
        </p:txBody>
      </p:sp>
      <p:pic>
        <p:nvPicPr>
          <p:cNvPr id="4" name="Picture 3">
            <a:extLst>
              <a:ext uri="{FF2B5EF4-FFF2-40B4-BE49-F238E27FC236}">
                <a16:creationId xmlns:a16="http://schemas.microsoft.com/office/drawing/2014/main" id="{E662AA7B-C0F6-6844-9B93-39431FC5F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8700" y="920749"/>
            <a:ext cx="7467600" cy="5495926"/>
          </a:xfrm>
          <a:prstGeom prst="rect">
            <a:avLst/>
          </a:prstGeom>
        </p:spPr>
      </p:pic>
    </p:spTree>
    <p:extLst>
      <p:ext uri="{BB962C8B-B14F-4D97-AF65-F5344CB8AC3E}">
        <p14:creationId xmlns:p14="http://schemas.microsoft.com/office/powerpoint/2010/main" val="265501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F1DD-AB1A-9D4D-A850-93F0B848EB78}"/>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2A866D8-EB6A-2C44-99F4-76481851EE0C}"/>
              </a:ext>
            </a:extLst>
          </p:cNvPr>
          <p:cNvSpPr>
            <a:spLocks noGrp="1"/>
          </p:cNvSpPr>
          <p:nvPr>
            <p:ph idx="1"/>
          </p:nvPr>
        </p:nvSpPr>
        <p:spPr/>
        <p:txBody>
          <a:bodyPr/>
          <a:lstStyle/>
          <a:p>
            <a:r>
              <a:rPr lang="en-US" dirty="0"/>
              <a:t>Young patient with AIDs becomes hypokalemic and arrests. You code for a very long time and are not successful in getting ROSC. </a:t>
            </a:r>
          </a:p>
          <a:p>
            <a:r>
              <a:rPr lang="en-US" dirty="0"/>
              <a:t>Eventually, you call the code. As soon as action stops, there is a very uneasy calm in the room and no-one is sure what to do next.</a:t>
            </a:r>
          </a:p>
        </p:txBody>
      </p:sp>
    </p:spTree>
    <p:extLst>
      <p:ext uri="{BB962C8B-B14F-4D97-AF65-F5344CB8AC3E}">
        <p14:creationId xmlns:p14="http://schemas.microsoft.com/office/powerpoint/2010/main" val="1582449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E9C-CC37-194C-BCE1-2FD385BD85AD}"/>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C5D567DD-7DF3-7F49-BE7E-7D0E69D4CB42}"/>
              </a:ext>
            </a:extLst>
          </p:cNvPr>
          <p:cNvSpPr>
            <a:spLocks noGrp="1"/>
          </p:cNvSpPr>
          <p:nvPr>
            <p:ph idx="1"/>
          </p:nvPr>
        </p:nvSpPr>
        <p:spPr/>
        <p:txBody>
          <a:bodyPr/>
          <a:lstStyle/>
          <a:p>
            <a:pPr lvl="1"/>
            <a:r>
              <a:rPr lang="en-US" dirty="0"/>
              <a:t>Thank you everyone for their efforts. </a:t>
            </a:r>
          </a:p>
          <a:p>
            <a:pPr lvl="1"/>
            <a:r>
              <a:rPr lang="en-US" dirty="0"/>
              <a:t>“We’ll debrief in 5 minutes at the nursing station”</a:t>
            </a:r>
          </a:p>
        </p:txBody>
      </p:sp>
    </p:spTree>
    <p:extLst>
      <p:ext uri="{BB962C8B-B14F-4D97-AF65-F5344CB8AC3E}">
        <p14:creationId xmlns:p14="http://schemas.microsoft.com/office/powerpoint/2010/main" val="26457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1DA-E452-B344-AEE2-E7815B755BDE}"/>
              </a:ext>
            </a:extLst>
          </p:cNvPr>
          <p:cNvSpPr>
            <a:spLocks noGrp="1"/>
          </p:cNvSpPr>
          <p:nvPr>
            <p:ph type="title"/>
          </p:nvPr>
        </p:nvSpPr>
        <p:spPr/>
        <p:txBody>
          <a:bodyPr/>
          <a:lstStyle/>
          <a:p>
            <a:r>
              <a:rPr lang="en-US" dirty="0"/>
              <a:t>Summary Points</a:t>
            </a:r>
          </a:p>
        </p:txBody>
      </p:sp>
      <p:sp>
        <p:nvSpPr>
          <p:cNvPr id="3" name="Content Placeholder 2">
            <a:extLst>
              <a:ext uri="{FF2B5EF4-FFF2-40B4-BE49-F238E27FC236}">
                <a16:creationId xmlns:a16="http://schemas.microsoft.com/office/drawing/2014/main" id="{87B991F4-F6EF-B843-8132-072F5031D383}"/>
              </a:ext>
            </a:extLst>
          </p:cNvPr>
          <p:cNvSpPr>
            <a:spLocks noGrp="1"/>
          </p:cNvSpPr>
          <p:nvPr>
            <p:ph idx="1"/>
          </p:nvPr>
        </p:nvSpPr>
        <p:spPr>
          <a:xfrm>
            <a:off x="838200" y="1825624"/>
            <a:ext cx="10718800" cy="4435475"/>
          </a:xfrm>
        </p:spPr>
        <p:txBody>
          <a:bodyPr/>
          <a:lstStyle/>
          <a:p>
            <a:r>
              <a:rPr lang="en-US" dirty="0"/>
              <a:t>“I’m &lt;Name&gt;, the resident on the code team. Who is running this code?” ”Can I take over?”</a:t>
            </a:r>
          </a:p>
          <a:p>
            <a:r>
              <a:rPr lang="en-US" dirty="0"/>
              <a:t>Stand at the foot of the bed. Don’t move and don’t do tasks. </a:t>
            </a:r>
          </a:p>
          <a:p>
            <a:r>
              <a:rPr lang="en-US" dirty="0"/>
              <a:t>Set the tone; give encouragement to sharing information/suggestions</a:t>
            </a:r>
          </a:p>
          <a:p>
            <a:r>
              <a:rPr lang="en-US" dirty="0"/>
              <a:t>Keep the big picture in mind and use your social capital there:</a:t>
            </a:r>
          </a:p>
          <a:p>
            <a:pPr lvl="1"/>
            <a:r>
              <a:rPr lang="en-US" dirty="0"/>
              <a:t>Code: High quality compressions; shock if shockable</a:t>
            </a:r>
          </a:p>
          <a:p>
            <a:pPr lvl="1"/>
            <a:r>
              <a:rPr lang="en-US" dirty="0"/>
              <a:t>RRT: Is this a code? Does this patient need to go to the ICU?</a:t>
            </a:r>
          </a:p>
        </p:txBody>
      </p:sp>
    </p:spTree>
    <p:extLst>
      <p:ext uri="{BB962C8B-B14F-4D97-AF65-F5344CB8AC3E}">
        <p14:creationId xmlns:p14="http://schemas.microsoft.com/office/powerpoint/2010/main" val="290152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5220-D4AB-FC4B-BCCE-F8E86C7B891A}"/>
              </a:ext>
            </a:extLst>
          </p:cNvPr>
          <p:cNvSpPr>
            <a:spLocks noGrp="1"/>
          </p:cNvSpPr>
          <p:nvPr>
            <p:ph type="title"/>
          </p:nvPr>
        </p:nvSpPr>
        <p:spPr/>
        <p:txBody>
          <a:bodyPr/>
          <a:lstStyle/>
          <a:p>
            <a:r>
              <a:rPr lang="en-US" dirty="0"/>
              <a:t>Code Blues were becoming less common before COVID</a:t>
            </a:r>
          </a:p>
        </p:txBody>
      </p:sp>
      <p:sp>
        <p:nvSpPr>
          <p:cNvPr id="4" name="Rectangle 3">
            <a:extLst>
              <a:ext uri="{FF2B5EF4-FFF2-40B4-BE49-F238E27FC236}">
                <a16:creationId xmlns:a16="http://schemas.microsoft.com/office/drawing/2014/main" id="{9DBF9755-43F3-6546-869B-069A349C63D7}"/>
              </a:ext>
            </a:extLst>
          </p:cNvPr>
          <p:cNvSpPr/>
          <p:nvPr/>
        </p:nvSpPr>
        <p:spPr>
          <a:xfrm>
            <a:off x="7718018" y="6311900"/>
            <a:ext cx="4473982" cy="369332"/>
          </a:xfrm>
          <a:prstGeom prst="rect">
            <a:avLst/>
          </a:prstGeom>
        </p:spPr>
        <p:txBody>
          <a:bodyPr wrap="none">
            <a:spAutoFit/>
          </a:bodyPr>
          <a:lstStyle/>
          <a:p>
            <a:r>
              <a:rPr lang="en-US" b="0" i="0" dirty="0">
                <a:solidFill>
                  <a:srgbClr val="000000"/>
                </a:solidFill>
                <a:effectLst/>
                <a:latin typeface="fira sans"/>
              </a:rPr>
              <a:t>Academic Medicine86(6):726-730, June 2011.</a:t>
            </a:r>
            <a:endParaRPr lang="en-US" dirty="0"/>
          </a:p>
        </p:txBody>
      </p:sp>
      <p:pic>
        <p:nvPicPr>
          <p:cNvPr id="5" name="Picture Placeholder 1" descr="Figure 2">
            <a:extLst>
              <a:ext uri="{FF2B5EF4-FFF2-40B4-BE49-F238E27FC236}">
                <a16:creationId xmlns:a16="http://schemas.microsoft.com/office/drawing/2014/main" id="{D6AAF28C-C80E-8D4F-8A15-09D449BA8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325688"/>
            <a:ext cx="5715000" cy="3857625"/>
          </a:xfrm>
          <a:prstGeom prst="rect">
            <a:avLst/>
          </a:prstGeom>
        </p:spPr>
      </p:pic>
      <p:pic>
        <p:nvPicPr>
          <p:cNvPr id="6" name="Picture Placeholder 1" descr="Figure 1">
            <a:extLst>
              <a:ext uri="{FF2B5EF4-FFF2-40B4-BE49-F238E27FC236}">
                <a16:creationId xmlns:a16="http://schemas.microsoft.com/office/drawing/2014/main" id="{0704F478-0F7B-0D4C-B3BA-8DCDAB5A5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600" y="2482850"/>
            <a:ext cx="5715000" cy="3543300"/>
          </a:xfrm>
          <a:prstGeom prst="rect">
            <a:avLst/>
          </a:prstGeom>
        </p:spPr>
      </p:pic>
    </p:spTree>
    <p:extLst>
      <p:ext uri="{BB962C8B-B14F-4D97-AF65-F5344CB8AC3E}">
        <p14:creationId xmlns:p14="http://schemas.microsoft.com/office/powerpoint/2010/main" val="20611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464C-EB9B-3844-8747-8E2710F62B7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6B2930F-0E50-444F-87EB-7093686BC313}"/>
              </a:ext>
            </a:extLst>
          </p:cNvPr>
          <p:cNvSpPr>
            <a:spLocks noGrp="1"/>
          </p:cNvSpPr>
          <p:nvPr>
            <p:ph idx="1"/>
          </p:nvPr>
        </p:nvSpPr>
        <p:spPr/>
        <p:txBody>
          <a:bodyPr/>
          <a:lstStyle/>
          <a:p>
            <a:pPr marL="0" indent="0">
              <a:buNone/>
            </a:pPr>
            <a:r>
              <a:rPr lang="en-US" dirty="0" err="1"/>
              <a:t>Brian.locke@hsc.Utah.edu</a:t>
            </a:r>
            <a:endParaRPr lang="en-US" dirty="0"/>
          </a:p>
        </p:txBody>
      </p:sp>
    </p:spTree>
    <p:extLst>
      <p:ext uri="{BB962C8B-B14F-4D97-AF65-F5344CB8AC3E}">
        <p14:creationId xmlns:p14="http://schemas.microsoft.com/office/powerpoint/2010/main" val="1494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B53-566D-CA4F-A31A-250CF2ABEEFE}"/>
              </a:ext>
            </a:extLst>
          </p:cNvPr>
          <p:cNvSpPr>
            <a:spLocks noGrp="1"/>
          </p:cNvSpPr>
          <p:nvPr>
            <p:ph type="title"/>
          </p:nvPr>
        </p:nvSpPr>
        <p:spPr/>
        <p:txBody>
          <a:bodyPr/>
          <a:lstStyle/>
          <a:p>
            <a:r>
              <a:rPr lang="en-US" dirty="0"/>
              <a:t>What makes codes/RRTs stressful</a:t>
            </a:r>
          </a:p>
        </p:txBody>
      </p:sp>
      <p:pic>
        <p:nvPicPr>
          <p:cNvPr id="1026" name="Picture 2" descr="5 Activities That Will Help You Get Better At Stand Up Comedy - StandUpTalk">
            <a:extLst>
              <a:ext uri="{FF2B5EF4-FFF2-40B4-BE49-F238E27FC236}">
                <a16:creationId xmlns:a16="http://schemas.microsoft.com/office/drawing/2014/main" id="{234DD834-73C4-7D45-8CE7-19AED4B57A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9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4D81-C307-AD4F-9D13-D8AB75AF8C2C}"/>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080A9FD-CB28-7048-8D53-B0FA0108E9BF}"/>
              </a:ext>
            </a:extLst>
          </p:cNvPr>
          <p:cNvSpPr>
            <a:spLocks noGrp="1"/>
          </p:cNvSpPr>
          <p:nvPr>
            <p:ph idx="1"/>
          </p:nvPr>
        </p:nvSpPr>
        <p:spPr/>
        <p:txBody>
          <a:bodyPr/>
          <a:lstStyle/>
          <a:p>
            <a:pPr marL="0" indent="0">
              <a:buNone/>
            </a:pPr>
            <a:r>
              <a:rPr lang="en-US" dirty="0"/>
              <a:t>You should: </a:t>
            </a:r>
          </a:p>
          <a:p>
            <a:r>
              <a:rPr lang="en-US" dirty="0"/>
              <a:t>Have phrases ready to help avoid some of the major team-dynamic problems that occur in RRTs / Codes</a:t>
            </a:r>
          </a:p>
          <a:p>
            <a:r>
              <a:rPr lang="en-US" dirty="0"/>
              <a:t>Understand the key components to creating a productive team dynamic during a code</a:t>
            </a:r>
          </a:p>
          <a:p>
            <a:r>
              <a:rPr lang="en-US" dirty="0"/>
              <a:t>Understand the key decisions that need to be made in a RRT or code</a:t>
            </a:r>
          </a:p>
          <a:p>
            <a:r>
              <a:rPr lang="en-US" dirty="0"/>
              <a:t>Discuss a few medical pitfalls (if we have time)</a:t>
            </a:r>
          </a:p>
        </p:txBody>
      </p:sp>
    </p:spTree>
    <p:extLst>
      <p:ext uri="{BB962C8B-B14F-4D97-AF65-F5344CB8AC3E}">
        <p14:creationId xmlns:p14="http://schemas.microsoft.com/office/powerpoint/2010/main" val="424857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1495-BFA8-3545-AA15-E09F02C80EAF}"/>
              </a:ext>
            </a:extLst>
          </p:cNvPr>
          <p:cNvSpPr>
            <a:spLocks noGrp="1"/>
          </p:cNvSpPr>
          <p:nvPr>
            <p:ph type="title"/>
          </p:nvPr>
        </p:nvSpPr>
        <p:spPr/>
        <p:txBody>
          <a:bodyPr/>
          <a:lstStyle/>
          <a:p>
            <a:r>
              <a:rPr lang="en-US" dirty="0"/>
              <a:t>Part 1: Team Dynamics</a:t>
            </a:r>
          </a:p>
        </p:txBody>
      </p:sp>
      <p:pic>
        <p:nvPicPr>
          <p:cNvPr id="3074" name="Picture 2" descr="Tuckman's stages of group development | NS4B">
            <a:extLst>
              <a:ext uri="{FF2B5EF4-FFF2-40B4-BE49-F238E27FC236}">
                <a16:creationId xmlns:a16="http://schemas.microsoft.com/office/drawing/2014/main" id="{1919B5F5-A33A-CB4C-BCD3-154A926B978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066801" y="1302378"/>
            <a:ext cx="9012590" cy="51904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FCA849-22B6-F042-A02D-676E7F1C37FC}"/>
              </a:ext>
            </a:extLst>
          </p:cNvPr>
          <p:cNvSpPr txBox="1">
            <a:spLocks/>
          </p:cNvSpPr>
          <p:nvPr/>
        </p:nvSpPr>
        <p:spPr>
          <a:xfrm>
            <a:off x="10083799" y="4394200"/>
            <a:ext cx="2108201" cy="277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Tuckman’s stages of group development (1965)</a:t>
            </a:r>
          </a:p>
        </p:txBody>
      </p:sp>
    </p:spTree>
    <p:extLst>
      <p:ext uri="{BB962C8B-B14F-4D97-AF65-F5344CB8AC3E}">
        <p14:creationId xmlns:p14="http://schemas.microsoft.com/office/powerpoint/2010/main" val="161130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3F2B-FE36-824E-9A01-52E16974AF94}"/>
              </a:ext>
            </a:extLst>
          </p:cNvPr>
          <p:cNvSpPr>
            <a:spLocks noGrp="1"/>
          </p:cNvSpPr>
          <p:nvPr>
            <p:ph type="title"/>
          </p:nvPr>
        </p:nvSpPr>
        <p:spPr/>
        <p:txBody>
          <a:bodyPr/>
          <a:lstStyle/>
          <a:p>
            <a:r>
              <a:rPr lang="en-US" dirty="0"/>
              <a:t>What’s the big picture?</a:t>
            </a:r>
          </a:p>
        </p:txBody>
      </p:sp>
      <p:pic>
        <p:nvPicPr>
          <p:cNvPr id="4" name="New picture">
            <a:extLst>
              <a:ext uri="{FF2B5EF4-FFF2-40B4-BE49-F238E27FC236}">
                <a16:creationId xmlns:a16="http://schemas.microsoft.com/office/drawing/2014/main" id="{9A03CFCD-C937-AE46-8DD9-83877A45D083}"/>
              </a:ext>
            </a:extLst>
          </p:cNvPr>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543384" y="2597150"/>
            <a:ext cx="11435431"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Rectangle 4">
            <a:extLst>
              <a:ext uri="{FF2B5EF4-FFF2-40B4-BE49-F238E27FC236}">
                <a16:creationId xmlns:a16="http://schemas.microsoft.com/office/drawing/2014/main" id="{F8B13AC4-2F5B-4042-88D5-9036D583E641}"/>
              </a:ext>
            </a:extLst>
          </p:cNvPr>
          <p:cNvSpPr/>
          <p:nvPr/>
        </p:nvSpPr>
        <p:spPr>
          <a:xfrm>
            <a:off x="8057535" y="6311900"/>
            <a:ext cx="4134465" cy="369332"/>
          </a:xfrm>
          <a:prstGeom prst="rect">
            <a:avLst/>
          </a:prstGeom>
        </p:spPr>
        <p:txBody>
          <a:bodyPr wrap="none">
            <a:spAutoFit/>
          </a:bodyPr>
          <a:lstStyle/>
          <a:p>
            <a:r>
              <a:rPr lang="en-US"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doi:10.1001/jamainternmed.2019.2420</a:t>
            </a:r>
            <a:endParaRPr lang="en-US" dirty="0"/>
          </a:p>
        </p:txBody>
      </p:sp>
      <p:sp>
        <p:nvSpPr>
          <p:cNvPr id="6" name="Rectangle 5">
            <a:extLst>
              <a:ext uri="{FF2B5EF4-FFF2-40B4-BE49-F238E27FC236}">
                <a16:creationId xmlns:a16="http://schemas.microsoft.com/office/drawing/2014/main" id="{7E322C3E-0ACA-6E46-9D80-BDBECC8FF5AA}"/>
              </a:ext>
            </a:extLst>
          </p:cNvPr>
          <p:cNvSpPr/>
          <p:nvPr/>
        </p:nvSpPr>
        <p:spPr>
          <a:xfrm>
            <a:off x="4140200" y="3365500"/>
            <a:ext cx="7073900"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016E5C7-89B1-2246-A771-13B85816E295}"/>
              </a:ext>
            </a:extLst>
          </p:cNvPr>
          <p:cNvSpPr>
            <a:spLocks noGrp="1"/>
          </p:cNvSpPr>
          <p:nvPr>
            <p:ph idx="1"/>
          </p:nvPr>
        </p:nvSpPr>
        <p:spPr>
          <a:xfrm>
            <a:off x="838200" y="1825625"/>
            <a:ext cx="10515600" cy="1170543"/>
          </a:xfrm>
        </p:spPr>
        <p:txBody>
          <a:bodyPr/>
          <a:lstStyle/>
          <a:p>
            <a:pPr marL="0" indent="0">
              <a:buNone/>
            </a:pPr>
            <a:r>
              <a:rPr lang="en-US" dirty="0"/>
              <a:t>Hello, nice to meet you. Let’s code</a:t>
            </a:r>
          </a:p>
        </p:txBody>
      </p:sp>
    </p:spTree>
    <p:extLst>
      <p:ext uri="{BB962C8B-B14F-4D97-AF65-F5344CB8AC3E}">
        <p14:creationId xmlns:p14="http://schemas.microsoft.com/office/powerpoint/2010/main" val="33918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1551-E2FB-8E46-8F77-F022CB9657A9}"/>
              </a:ext>
            </a:extLst>
          </p:cNvPr>
          <p:cNvSpPr>
            <a:spLocks noGrp="1"/>
          </p:cNvSpPr>
          <p:nvPr>
            <p:ph type="title"/>
          </p:nvPr>
        </p:nvSpPr>
        <p:spPr/>
        <p:txBody>
          <a:bodyPr/>
          <a:lstStyle/>
          <a:p>
            <a:r>
              <a:rPr lang="en-US" dirty="0"/>
              <a:t>ACLS isn’t hard… with some help from your friends</a:t>
            </a:r>
          </a:p>
        </p:txBody>
      </p:sp>
      <p:pic>
        <p:nvPicPr>
          <p:cNvPr id="10" name="Picture 9" descr="Diagram&#10;&#10;Description automatically generated">
            <a:extLst>
              <a:ext uri="{FF2B5EF4-FFF2-40B4-BE49-F238E27FC236}">
                <a16:creationId xmlns:a16="http://schemas.microsoft.com/office/drawing/2014/main" id="{97769603-1B12-8D4B-9701-FDC43C5ED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799" y="1259973"/>
            <a:ext cx="6807201" cy="5598027"/>
          </a:xfrm>
          <a:prstGeom prst="rect">
            <a:avLst/>
          </a:prstGeom>
        </p:spPr>
      </p:pic>
    </p:spTree>
    <p:extLst>
      <p:ext uri="{BB962C8B-B14F-4D97-AF65-F5344CB8AC3E}">
        <p14:creationId xmlns:p14="http://schemas.microsoft.com/office/powerpoint/2010/main" val="30019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1551-E2FB-8E46-8F77-F022CB9657A9}"/>
              </a:ext>
            </a:extLst>
          </p:cNvPr>
          <p:cNvSpPr>
            <a:spLocks noGrp="1"/>
          </p:cNvSpPr>
          <p:nvPr>
            <p:ph type="title"/>
          </p:nvPr>
        </p:nvSpPr>
        <p:spPr/>
        <p:txBody>
          <a:bodyPr/>
          <a:lstStyle/>
          <a:p>
            <a:r>
              <a:rPr lang="en-US" dirty="0"/>
              <a:t>ACLS isn’t hard… with some help from your friends</a:t>
            </a:r>
          </a:p>
        </p:txBody>
      </p:sp>
      <p:pic>
        <p:nvPicPr>
          <p:cNvPr id="4" name="Picture 3">
            <a:extLst>
              <a:ext uri="{FF2B5EF4-FFF2-40B4-BE49-F238E27FC236}">
                <a16:creationId xmlns:a16="http://schemas.microsoft.com/office/drawing/2014/main" id="{4827C521-E6EE-CF43-8356-AE07B4005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225" y="2327811"/>
            <a:ext cx="2686050" cy="3581400"/>
          </a:xfrm>
          <a:prstGeom prst="rect">
            <a:avLst/>
          </a:prstGeom>
        </p:spPr>
      </p:pic>
      <p:pic>
        <p:nvPicPr>
          <p:cNvPr id="5" name="Picture 4">
            <a:extLst>
              <a:ext uri="{FF2B5EF4-FFF2-40B4-BE49-F238E27FC236}">
                <a16:creationId xmlns:a16="http://schemas.microsoft.com/office/drawing/2014/main" id="{87AE23BC-1C41-4C4C-AD43-EE15B2919A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8487" y="2327810"/>
            <a:ext cx="2686050" cy="3581400"/>
          </a:xfrm>
          <a:prstGeom prst="rect">
            <a:avLst/>
          </a:prstGeom>
        </p:spPr>
      </p:pic>
      <p:pic>
        <p:nvPicPr>
          <p:cNvPr id="6" name="Picture 5">
            <a:extLst>
              <a:ext uri="{FF2B5EF4-FFF2-40B4-BE49-F238E27FC236}">
                <a16:creationId xmlns:a16="http://schemas.microsoft.com/office/drawing/2014/main" id="{88E8A40C-2E6D-9C48-9BB5-7162AAC75B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5749" y="2327810"/>
            <a:ext cx="2686050" cy="3581400"/>
          </a:xfrm>
          <a:prstGeom prst="rect">
            <a:avLst/>
          </a:prstGeom>
        </p:spPr>
      </p:pic>
      <p:sp>
        <p:nvSpPr>
          <p:cNvPr id="7" name="Rectangle 6">
            <a:extLst>
              <a:ext uri="{FF2B5EF4-FFF2-40B4-BE49-F238E27FC236}">
                <a16:creationId xmlns:a16="http://schemas.microsoft.com/office/drawing/2014/main" id="{F68B7327-67CF-4A4E-B212-BA8763AF456B}"/>
              </a:ext>
            </a:extLst>
          </p:cNvPr>
          <p:cNvSpPr/>
          <p:nvPr/>
        </p:nvSpPr>
        <p:spPr>
          <a:xfrm>
            <a:off x="9588500" y="2179637"/>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55E2CB-C85C-2641-8ED7-C780F1B268B0}"/>
              </a:ext>
            </a:extLst>
          </p:cNvPr>
          <p:cNvSpPr/>
          <p:nvPr/>
        </p:nvSpPr>
        <p:spPr>
          <a:xfrm>
            <a:off x="4659312" y="2709068"/>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26FC88-C7E3-FB43-8E4F-EAEA8EA8D4FF}"/>
              </a:ext>
            </a:extLst>
          </p:cNvPr>
          <p:cNvSpPr/>
          <p:nvPr/>
        </p:nvSpPr>
        <p:spPr>
          <a:xfrm>
            <a:off x="1784349" y="2179637"/>
            <a:ext cx="1092200" cy="1058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58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5768</TotalTime>
  <Words>2540</Words>
  <Application>Microsoft Macintosh PowerPoint</Application>
  <PresentationFormat>Widescreen</PresentationFormat>
  <Paragraphs>258</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vt:lpstr>
      <vt:lpstr>Calibri</vt:lpstr>
      <vt:lpstr>Calibri Light</vt:lpstr>
      <vt:lpstr>fira sans</vt:lpstr>
      <vt:lpstr>Guardian TextSans Web</vt:lpstr>
      <vt:lpstr>Helvetica</vt:lpstr>
      <vt:lpstr>Symbol</vt:lpstr>
      <vt:lpstr>Office Theme</vt:lpstr>
      <vt:lpstr>How to approach:  CODE BLUE RAPID RESPONSE</vt:lpstr>
      <vt:lpstr>2020-2021 has been weird</vt:lpstr>
      <vt:lpstr>Code Blues were becoming less common before COVID</vt:lpstr>
      <vt:lpstr>What makes codes/RRTs stressful</vt:lpstr>
      <vt:lpstr>Learning objectives: </vt:lpstr>
      <vt:lpstr>Part 1: Team Dynamics</vt:lpstr>
      <vt:lpstr>What’s the big picture?</vt:lpstr>
      <vt:lpstr>ACLS isn’t hard… with some help from your friends</vt:lpstr>
      <vt:lpstr>ACLS isn’t hard… with some help from your friends</vt:lpstr>
      <vt:lpstr>You want to immediately establish…</vt:lpstr>
      <vt:lpstr>Step 1: Are you running this code or not?</vt:lpstr>
      <vt:lpstr>Step 2. Signal that you will be the point person  </vt:lpstr>
      <vt:lpstr>Step 3: Set the proper tone - constructive</vt:lpstr>
      <vt:lpstr>Step 4: Lower the Power Distance</vt:lpstr>
      <vt:lpstr>PowerPoint Presentation</vt:lpstr>
      <vt:lpstr>In summary: </vt:lpstr>
      <vt:lpstr>You want to immediately establish…</vt:lpstr>
      <vt:lpstr>What is the big picture?</vt:lpstr>
      <vt:lpstr>What is the big picture?</vt:lpstr>
      <vt:lpstr>Scenarios</vt:lpstr>
      <vt:lpstr>Mechanisms of PEA</vt:lpstr>
      <vt:lpstr>Forget the H’s and T’s</vt:lpstr>
      <vt:lpstr>Scenarios</vt:lpstr>
      <vt:lpstr>Scenarios</vt:lpstr>
      <vt:lpstr>Scenarios</vt:lpstr>
      <vt:lpstr>Scenarios</vt:lpstr>
      <vt:lpstr>Scenarios</vt:lpstr>
      <vt:lpstr>Debrief</vt:lpstr>
      <vt:lpstr>Summary Points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BLUE RAPID RESPONSE</dc:title>
  <dc:creator>BRIAN LOCKE</dc:creator>
  <cp:lastModifiedBy>Brian Locke</cp:lastModifiedBy>
  <cp:revision>38</cp:revision>
  <dcterms:created xsi:type="dcterms:W3CDTF">2021-05-18T01:47:09Z</dcterms:created>
  <dcterms:modified xsi:type="dcterms:W3CDTF">2024-02-29T21:44:31Z</dcterms:modified>
</cp:coreProperties>
</file>